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539" r:id="rId2"/>
    <p:sldId id="524" r:id="rId3"/>
    <p:sldId id="494" r:id="rId4"/>
    <p:sldId id="540" r:id="rId5"/>
    <p:sldId id="555" r:id="rId6"/>
    <p:sldId id="559" r:id="rId7"/>
    <p:sldId id="560" r:id="rId8"/>
    <p:sldId id="561" r:id="rId9"/>
    <p:sldId id="563" r:id="rId10"/>
    <p:sldId id="562" r:id="rId11"/>
    <p:sldId id="564" r:id="rId12"/>
    <p:sldId id="565" r:id="rId13"/>
    <p:sldId id="567" r:id="rId14"/>
    <p:sldId id="541" r:id="rId15"/>
    <p:sldId id="554" r:id="rId16"/>
    <p:sldId id="556" r:id="rId17"/>
    <p:sldId id="557" r:id="rId18"/>
    <p:sldId id="542" r:id="rId19"/>
    <p:sldId id="543" r:id="rId20"/>
    <p:sldId id="544" r:id="rId21"/>
    <p:sldId id="545" r:id="rId22"/>
    <p:sldId id="546" r:id="rId23"/>
    <p:sldId id="547" r:id="rId24"/>
    <p:sldId id="548" r:id="rId25"/>
    <p:sldId id="550" r:id="rId26"/>
    <p:sldId id="551" r:id="rId27"/>
    <p:sldId id="549" r:id="rId28"/>
    <p:sldId id="552" r:id="rId29"/>
    <p:sldId id="553" r:id="rId30"/>
    <p:sldId id="558" r:id="rId31"/>
    <p:sldId id="568" r:id="rId32"/>
    <p:sldId id="569" r:id="rId33"/>
    <p:sldId id="570" r:id="rId34"/>
    <p:sldId id="572" r:id="rId35"/>
    <p:sldId id="571" r:id="rId36"/>
    <p:sldId id="573" r:id="rId37"/>
    <p:sldId id="574" r:id="rId38"/>
    <p:sldId id="575" r:id="rId39"/>
    <p:sldId id="576" r:id="rId40"/>
    <p:sldId id="577" r:id="rId41"/>
    <p:sldId id="360" r:id="rId42"/>
    <p:sldId id="46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2024-01-13</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2024-01-13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742D7D97-C904-4D75-8D25-DAECEA2E8372}" type="datetime1">
              <a:rPr lang="en-CA" smtClean="0"/>
              <a:t>2024-01-13</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endParaRPr lang="en-US" dirty="0"/>
          </a:p>
          <a:p>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397B9692-14F5-4BAA-9CD1-FC5174B22590}" type="datetime1">
              <a:rPr lang="en-CA" smtClean="0"/>
              <a:t>2024-01-13</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86BC515B-5213-4F7A-A69F-DCF40C28F200}" type="datetime1">
              <a:rPr lang="en-CA" smtClean="0"/>
              <a:t>2024-01-13</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2D33721D-30F5-4111-BED9-56E186F2482D}" type="datetime1">
              <a:rPr lang="en-CA" smtClean="0"/>
              <a:t>2024-01-13</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A88F4153-B735-49D3-96C3-BDAFAD65CA3D}" type="datetime1">
              <a:rPr lang="en-CA" smtClean="0"/>
              <a:t>2024-01-13</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A6291CA9-ECF5-4C7A-85F7-C4427D111222}" type="datetime1">
              <a:rPr lang="en-CA" smtClean="0"/>
              <a:t>2024-01-13</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BBCD46D-DAED-4300-8F9B-469CFA8ECFF4}" type="datetime1">
              <a:rPr lang="en-CA" smtClean="0"/>
              <a:t>2024-01-13</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6CC424C1-7058-4321-8730-6B709B043500}" type="datetime1">
              <a:rPr lang="en-CA" smtClean="0"/>
              <a:t>2024-01-13</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178D0159-AE3A-4CD8-9056-972138C00F60}" type="datetime1">
              <a:rPr lang="en-CA" smtClean="0"/>
              <a:t>2024-01-13</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32F1F08E-6446-43B2-B3AC-C89530FE3D1F}" type="datetime1">
              <a:rPr lang="en-CA" smtClean="0"/>
              <a:t>2024-01-13</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7C98-4EB5-47FD-8D95-056E528E5454}" type="datetime1">
              <a:rPr lang="en-CA" smtClean="0"/>
              <a:t>2024-01-13</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Prepared by: Noopa Jagadeesh</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dirty="0"/>
              <a:t>Week-1</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11 Jan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6502-1EC4-1905-ADA7-E058E4A84F81}"/>
              </a:ext>
            </a:extLst>
          </p:cNvPr>
          <p:cNvSpPr>
            <a:spLocks noGrp="1"/>
          </p:cNvSpPr>
          <p:nvPr>
            <p:ph type="title"/>
          </p:nvPr>
        </p:nvSpPr>
        <p:spPr>
          <a:xfrm>
            <a:off x="838200" y="365126"/>
            <a:ext cx="10515600" cy="575908"/>
          </a:xfrm>
        </p:spPr>
        <p:txBody>
          <a:bodyPr>
            <a:normAutofit fontScale="90000"/>
          </a:bodyPr>
          <a:lstStyle/>
          <a:p>
            <a:r>
              <a:rPr lang="en-CA" b="1" dirty="0"/>
              <a:t>Optical Illusions</a:t>
            </a:r>
            <a:endParaRPr lang="en-CA" dirty="0"/>
          </a:p>
        </p:txBody>
      </p:sp>
      <p:sp>
        <p:nvSpPr>
          <p:cNvPr id="3" name="Slide Number Placeholder 2">
            <a:extLst>
              <a:ext uri="{FF2B5EF4-FFF2-40B4-BE49-F238E27FC236}">
                <a16:creationId xmlns:a16="http://schemas.microsoft.com/office/drawing/2014/main" id="{EA8DE862-FC96-3925-C3EC-DCA0BFA52106}"/>
              </a:ext>
            </a:extLst>
          </p:cNvPr>
          <p:cNvSpPr>
            <a:spLocks noGrp="1"/>
          </p:cNvSpPr>
          <p:nvPr>
            <p:ph type="sldNum" sz="quarter" idx="12"/>
          </p:nvPr>
        </p:nvSpPr>
        <p:spPr/>
        <p:txBody>
          <a:bodyPr/>
          <a:lstStyle/>
          <a:p>
            <a:fld id="{B20BAE8A-BB5C-499D-956E-1AE79ABD6EE1}" type="slidenum">
              <a:rPr lang="en-CA" smtClean="0"/>
              <a:t>10</a:t>
            </a:fld>
            <a:endParaRPr lang="en-CA"/>
          </a:p>
        </p:txBody>
      </p:sp>
      <p:sp>
        <p:nvSpPr>
          <p:cNvPr id="5" name="TextBox 4">
            <a:extLst>
              <a:ext uri="{FF2B5EF4-FFF2-40B4-BE49-F238E27FC236}">
                <a16:creationId xmlns:a16="http://schemas.microsoft.com/office/drawing/2014/main" id="{1DF07EB3-4D09-3141-C569-ACB9146DBB6F}"/>
              </a:ext>
            </a:extLst>
          </p:cNvPr>
          <p:cNvSpPr txBox="1"/>
          <p:nvPr/>
        </p:nvSpPr>
        <p:spPr>
          <a:xfrm>
            <a:off x="838200" y="942567"/>
            <a:ext cx="6094520" cy="369332"/>
          </a:xfrm>
          <a:prstGeom prst="rect">
            <a:avLst/>
          </a:prstGeom>
          <a:noFill/>
        </p:spPr>
        <p:txBody>
          <a:bodyPr wrap="square">
            <a:spAutoFit/>
          </a:bodyPr>
          <a:lstStyle/>
          <a:p>
            <a:r>
              <a:rPr lang="en-CA" b="1" dirty="0" err="1"/>
              <a:t>Donguri</a:t>
            </a:r>
            <a:r>
              <a:rPr lang="en-CA" b="1" dirty="0"/>
              <a:t> Wave</a:t>
            </a:r>
          </a:p>
        </p:txBody>
      </p:sp>
      <p:pic>
        <p:nvPicPr>
          <p:cNvPr id="7" name="Picture 6">
            <a:extLst>
              <a:ext uri="{FF2B5EF4-FFF2-40B4-BE49-F238E27FC236}">
                <a16:creationId xmlns:a16="http://schemas.microsoft.com/office/drawing/2014/main" id="{F49B0087-930B-115B-FADD-8F513C78D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747" y="1044575"/>
            <a:ext cx="7705725" cy="5676900"/>
          </a:xfrm>
          <a:prstGeom prst="rect">
            <a:avLst/>
          </a:prstGeom>
        </p:spPr>
      </p:pic>
      <p:sp>
        <p:nvSpPr>
          <p:cNvPr id="9" name="TextBox 8">
            <a:extLst>
              <a:ext uri="{FF2B5EF4-FFF2-40B4-BE49-F238E27FC236}">
                <a16:creationId xmlns:a16="http://schemas.microsoft.com/office/drawing/2014/main" id="{A3E41DAC-63DC-0758-3AF0-EFF2450B60FD}"/>
              </a:ext>
            </a:extLst>
          </p:cNvPr>
          <p:cNvSpPr txBox="1"/>
          <p:nvPr/>
        </p:nvSpPr>
        <p:spPr>
          <a:xfrm>
            <a:off x="108752" y="2228671"/>
            <a:ext cx="2554549" cy="2585323"/>
          </a:xfrm>
          <a:prstGeom prst="rect">
            <a:avLst/>
          </a:prstGeom>
          <a:noFill/>
        </p:spPr>
        <p:txBody>
          <a:bodyPr wrap="square">
            <a:spAutoFit/>
          </a:bodyPr>
          <a:lstStyle/>
          <a:p>
            <a:r>
              <a:rPr lang="en-CA" dirty="0"/>
              <a:t>We can see motion.</a:t>
            </a:r>
          </a:p>
          <a:p>
            <a:r>
              <a:rPr lang="en-CA" dirty="0"/>
              <a:t>But this is actually perceived motion without any motion.</a:t>
            </a:r>
          </a:p>
          <a:p>
            <a:r>
              <a:rPr lang="en-CA" dirty="0"/>
              <a:t>This is a static photograph and not a video.</a:t>
            </a:r>
          </a:p>
          <a:p>
            <a:r>
              <a:rPr lang="en-CA" dirty="0"/>
              <a:t>And there is forced perspective</a:t>
            </a:r>
          </a:p>
        </p:txBody>
      </p:sp>
    </p:spTree>
    <p:extLst>
      <p:ext uri="{BB962C8B-B14F-4D97-AF65-F5344CB8AC3E}">
        <p14:creationId xmlns:p14="http://schemas.microsoft.com/office/powerpoint/2010/main" val="22911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AF26-0464-EABA-CA9E-6DF559068E7D}"/>
              </a:ext>
            </a:extLst>
          </p:cNvPr>
          <p:cNvSpPr>
            <a:spLocks noGrp="1"/>
          </p:cNvSpPr>
          <p:nvPr>
            <p:ph type="title"/>
          </p:nvPr>
        </p:nvSpPr>
        <p:spPr>
          <a:xfrm>
            <a:off x="838200" y="136525"/>
            <a:ext cx="10515600" cy="662465"/>
          </a:xfrm>
        </p:spPr>
        <p:txBody>
          <a:bodyPr>
            <a:normAutofit fontScale="90000"/>
          </a:bodyPr>
          <a:lstStyle/>
          <a:p>
            <a:r>
              <a:rPr lang="en-CA" b="1" dirty="0"/>
              <a:t>Visual Ambiguity </a:t>
            </a:r>
            <a:endParaRPr lang="en-CA" dirty="0"/>
          </a:p>
        </p:txBody>
      </p:sp>
      <p:sp>
        <p:nvSpPr>
          <p:cNvPr id="3" name="Slide Number Placeholder 2">
            <a:extLst>
              <a:ext uri="{FF2B5EF4-FFF2-40B4-BE49-F238E27FC236}">
                <a16:creationId xmlns:a16="http://schemas.microsoft.com/office/drawing/2014/main" id="{CC28C30A-942A-C9C4-0F0D-217877171081}"/>
              </a:ext>
            </a:extLst>
          </p:cNvPr>
          <p:cNvSpPr>
            <a:spLocks noGrp="1"/>
          </p:cNvSpPr>
          <p:nvPr>
            <p:ph type="sldNum" sz="quarter" idx="12"/>
          </p:nvPr>
        </p:nvSpPr>
        <p:spPr/>
        <p:txBody>
          <a:bodyPr/>
          <a:lstStyle/>
          <a:p>
            <a:fld id="{B20BAE8A-BB5C-499D-956E-1AE79ABD6EE1}" type="slidenum">
              <a:rPr lang="en-CA" smtClean="0"/>
              <a:t>11</a:t>
            </a:fld>
            <a:endParaRPr lang="en-CA"/>
          </a:p>
        </p:txBody>
      </p:sp>
      <p:pic>
        <p:nvPicPr>
          <p:cNvPr id="5" name="Picture 4">
            <a:extLst>
              <a:ext uri="{FF2B5EF4-FFF2-40B4-BE49-F238E27FC236}">
                <a16:creationId xmlns:a16="http://schemas.microsoft.com/office/drawing/2014/main" id="{017793E2-28E6-2EF0-C84E-03B612BF053B}"/>
              </a:ext>
            </a:extLst>
          </p:cNvPr>
          <p:cNvPicPr>
            <a:picLocks noChangeAspect="1"/>
          </p:cNvPicPr>
          <p:nvPr/>
        </p:nvPicPr>
        <p:blipFill>
          <a:blip r:embed="rId2"/>
          <a:stretch>
            <a:fillRect/>
          </a:stretch>
        </p:blipFill>
        <p:spPr>
          <a:xfrm>
            <a:off x="3766812" y="1255273"/>
            <a:ext cx="4658375" cy="4525006"/>
          </a:xfrm>
          <a:prstGeom prst="rect">
            <a:avLst/>
          </a:prstGeom>
        </p:spPr>
      </p:pic>
      <p:pic>
        <p:nvPicPr>
          <p:cNvPr id="7" name="Picture 6">
            <a:extLst>
              <a:ext uri="{FF2B5EF4-FFF2-40B4-BE49-F238E27FC236}">
                <a16:creationId xmlns:a16="http://schemas.microsoft.com/office/drawing/2014/main" id="{F50D4BFE-CD46-5EB1-64F3-BAE3D9633FB9}"/>
              </a:ext>
            </a:extLst>
          </p:cNvPr>
          <p:cNvPicPr>
            <a:picLocks noChangeAspect="1"/>
          </p:cNvPicPr>
          <p:nvPr/>
        </p:nvPicPr>
        <p:blipFill>
          <a:blip r:embed="rId3"/>
          <a:stretch>
            <a:fillRect/>
          </a:stretch>
        </p:blipFill>
        <p:spPr>
          <a:xfrm>
            <a:off x="4604499" y="5841928"/>
            <a:ext cx="3391373" cy="514422"/>
          </a:xfrm>
          <a:prstGeom prst="rect">
            <a:avLst/>
          </a:prstGeom>
        </p:spPr>
      </p:pic>
      <p:sp>
        <p:nvSpPr>
          <p:cNvPr id="9" name="TextBox 8">
            <a:extLst>
              <a:ext uri="{FF2B5EF4-FFF2-40B4-BE49-F238E27FC236}">
                <a16:creationId xmlns:a16="http://schemas.microsoft.com/office/drawing/2014/main" id="{64ACA3A6-0DD9-110D-AF69-DEEB00A04A9B}"/>
              </a:ext>
            </a:extLst>
          </p:cNvPr>
          <p:cNvSpPr txBox="1"/>
          <p:nvPr/>
        </p:nvSpPr>
        <p:spPr>
          <a:xfrm>
            <a:off x="135385" y="1077721"/>
            <a:ext cx="3522215" cy="2585323"/>
          </a:xfrm>
          <a:prstGeom prst="rect">
            <a:avLst/>
          </a:prstGeom>
          <a:noFill/>
        </p:spPr>
        <p:txBody>
          <a:bodyPr wrap="square">
            <a:spAutoFit/>
          </a:bodyPr>
          <a:lstStyle/>
          <a:p>
            <a:r>
              <a:rPr lang="en-CA" dirty="0"/>
              <a:t>An ambiguity arises from the fact</a:t>
            </a:r>
          </a:p>
          <a:p>
            <a:r>
              <a:rPr lang="en-CA" dirty="0"/>
              <a:t>that in vision, we have a three-dimensional world that's</a:t>
            </a:r>
          </a:p>
          <a:p>
            <a:r>
              <a:rPr lang="en-CA" dirty="0"/>
              <a:t>being projected onto a two-dimensional image.</a:t>
            </a:r>
          </a:p>
          <a:p>
            <a:endParaRPr lang="en-CA" dirty="0"/>
          </a:p>
          <a:p>
            <a:r>
              <a:rPr lang="en-CA" dirty="0"/>
              <a:t>So you are, in some ways, dropping one dimension. And this creates some fundamental ambiguities.</a:t>
            </a:r>
          </a:p>
        </p:txBody>
      </p:sp>
      <p:sp>
        <p:nvSpPr>
          <p:cNvPr id="11" name="TextBox 10">
            <a:extLst>
              <a:ext uri="{FF2B5EF4-FFF2-40B4-BE49-F238E27FC236}">
                <a16:creationId xmlns:a16="http://schemas.microsoft.com/office/drawing/2014/main" id="{31712F03-926E-A017-3568-BBEA37D091CB}"/>
              </a:ext>
            </a:extLst>
          </p:cNvPr>
          <p:cNvSpPr txBox="1"/>
          <p:nvPr/>
        </p:nvSpPr>
        <p:spPr>
          <a:xfrm>
            <a:off x="8534399" y="1077721"/>
            <a:ext cx="3054037" cy="2308324"/>
          </a:xfrm>
          <a:prstGeom prst="rect">
            <a:avLst/>
          </a:prstGeom>
          <a:noFill/>
        </p:spPr>
        <p:txBody>
          <a:bodyPr wrap="square">
            <a:spAutoFit/>
          </a:bodyPr>
          <a:lstStyle/>
          <a:p>
            <a:r>
              <a:rPr lang="en-CA" dirty="0"/>
              <a:t>In this particular case, if you look at a vertex, and if you stare at this vertex, you see that at times, it looks like a cube that is popping out and sometimes jutting in,</a:t>
            </a:r>
          </a:p>
          <a:p>
            <a:r>
              <a:rPr lang="en-CA" dirty="0"/>
              <a:t>so concave or convex.</a:t>
            </a:r>
          </a:p>
          <a:p>
            <a:endParaRPr lang="en-CA" dirty="0"/>
          </a:p>
        </p:txBody>
      </p:sp>
      <p:sp>
        <p:nvSpPr>
          <p:cNvPr id="13" name="TextBox 12">
            <a:extLst>
              <a:ext uri="{FF2B5EF4-FFF2-40B4-BE49-F238E27FC236}">
                <a16:creationId xmlns:a16="http://schemas.microsoft.com/office/drawing/2014/main" id="{AED429C5-BC51-0CC6-E196-F748C22A4393}"/>
              </a:ext>
            </a:extLst>
          </p:cNvPr>
          <p:cNvSpPr txBox="1"/>
          <p:nvPr/>
        </p:nvSpPr>
        <p:spPr>
          <a:xfrm>
            <a:off x="8610600" y="3241759"/>
            <a:ext cx="3581400" cy="1200329"/>
          </a:xfrm>
          <a:prstGeom prst="rect">
            <a:avLst/>
          </a:prstGeom>
          <a:noFill/>
        </p:spPr>
        <p:txBody>
          <a:bodyPr wrap="square">
            <a:spAutoFit/>
          </a:bodyPr>
          <a:lstStyle/>
          <a:p>
            <a:r>
              <a:rPr lang="en-CA" dirty="0"/>
              <a:t>And depending on which interpretation your mind</a:t>
            </a:r>
          </a:p>
          <a:p>
            <a:r>
              <a:rPr lang="en-CA" dirty="0"/>
              <a:t>latches on to, you either see six cubes or seven cubes.</a:t>
            </a:r>
          </a:p>
        </p:txBody>
      </p:sp>
      <p:sp>
        <p:nvSpPr>
          <p:cNvPr id="15" name="TextBox 14">
            <a:extLst>
              <a:ext uri="{FF2B5EF4-FFF2-40B4-BE49-F238E27FC236}">
                <a16:creationId xmlns:a16="http://schemas.microsoft.com/office/drawing/2014/main" id="{0704DC12-EE7F-875F-A8D0-B847031BC9B1}"/>
              </a:ext>
            </a:extLst>
          </p:cNvPr>
          <p:cNvSpPr txBox="1"/>
          <p:nvPr/>
        </p:nvSpPr>
        <p:spPr>
          <a:xfrm>
            <a:off x="8534399" y="4696261"/>
            <a:ext cx="3506710" cy="1477328"/>
          </a:xfrm>
          <a:prstGeom prst="rect">
            <a:avLst/>
          </a:prstGeom>
          <a:noFill/>
        </p:spPr>
        <p:txBody>
          <a:bodyPr wrap="square">
            <a:spAutoFit/>
          </a:bodyPr>
          <a:lstStyle/>
          <a:p>
            <a:r>
              <a:rPr lang="en-CA" dirty="0"/>
              <a:t>And in fact, if you keep staring at it, this interpretation can flip over time.</a:t>
            </a:r>
          </a:p>
          <a:p>
            <a:r>
              <a:rPr lang="en-CA" dirty="0"/>
              <a:t>Both are equally likely because it's an ambiguity.</a:t>
            </a:r>
          </a:p>
        </p:txBody>
      </p:sp>
    </p:spTree>
    <p:extLst>
      <p:ext uri="{BB962C8B-B14F-4D97-AF65-F5344CB8AC3E}">
        <p14:creationId xmlns:p14="http://schemas.microsoft.com/office/powerpoint/2010/main" val="237505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BCDA-606D-AD50-DE63-25B069E86239}"/>
              </a:ext>
            </a:extLst>
          </p:cNvPr>
          <p:cNvSpPr>
            <a:spLocks noGrp="1"/>
          </p:cNvSpPr>
          <p:nvPr>
            <p:ph type="title"/>
          </p:nvPr>
        </p:nvSpPr>
        <p:spPr>
          <a:xfrm>
            <a:off x="838200" y="365125"/>
            <a:ext cx="10515600" cy="646929"/>
          </a:xfrm>
        </p:spPr>
        <p:txBody>
          <a:bodyPr>
            <a:normAutofit fontScale="90000"/>
          </a:bodyPr>
          <a:lstStyle/>
          <a:p>
            <a:r>
              <a:rPr lang="en-CA" b="1" dirty="0"/>
              <a:t>Visual Ambiguity </a:t>
            </a:r>
            <a:endParaRPr lang="en-CA" dirty="0"/>
          </a:p>
        </p:txBody>
      </p:sp>
      <p:sp>
        <p:nvSpPr>
          <p:cNvPr id="3" name="Slide Number Placeholder 2">
            <a:extLst>
              <a:ext uri="{FF2B5EF4-FFF2-40B4-BE49-F238E27FC236}">
                <a16:creationId xmlns:a16="http://schemas.microsoft.com/office/drawing/2014/main" id="{2262A6FD-2D2C-F8AB-6C91-B6EF37CE8061}"/>
              </a:ext>
            </a:extLst>
          </p:cNvPr>
          <p:cNvSpPr>
            <a:spLocks noGrp="1"/>
          </p:cNvSpPr>
          <p:nvPr>
            <p:ph type="sldNum" sz="quarter" idx="12"/>
          </p:nvPr>
        </p:nvSpPr>
        <p:spPr/>
        <p:txBody>
          <a:bodyPr/>
          <a:lstStyle/>
          <a:p>
            <a:fld id="{B20BAE8A-BB5C-499D-956E-1AE79ABD6EE1}" type="slidenum">
              <a:rPr lang="en-CA" smtClean="0"/>
              <a:t>12</a:t>
            </a:fld>
            <a:endParaRPr lang="en-CA"/>
          </a:p>
        </p:txBody>
      </p:sp>
      <p:pic>
        <p:nvPicPr>
          <p:cNvPr id="7" name="Picture 6">
            <a:extLst>
              <a:ext uri="{FF2B5EF4-FFF2-40B4-BE49-F238E27FC236}">
                <a16:creationId xmlns:a16="http://schemas.microsoft.com/office/drawing/2014/main" id="{44F2E45E-E20D-3C0D-6352-826B6B0FE5B7}"/>
              </a:ext>
            </a:extLst>
          </p:cNvPr>
          <p:cNvPicPr>
            <a:picLocks noChangeAspect="1"/>
          </p:cNvPicPr>
          <p:nvPr/>
        </p:nvPicPr>
        <p:blipFill>
          <a:blip r:embed="rId2"/>
          <a:stretch>
            <a:fillRect/>
          </a:stretch>
        </p:blipFill>
        <p:spPr>
          <a:xfrm>
            <a:off x="2209257" y="1012054"/>
            <a:ext cx="7773485" cy="5191850"/>
          </a:xfrm>
          <a:prstGeom prst="rect">
            <a:avLst/>
          </a:prstGeom>
        </p:spPr>
      </p:pic>
    </p:spTree>
    <p:extLst>
      <p:ext uri="{BB962C8B-B14F-4D97-AF65-F5344CB8AC3E}">
        <p14:creationId xmlns:p14="http://schemas.microsoft.com/office/powerpoint/2010/main" val="9873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5B42-F44E-F13A-0521-F39CEB66A7D8}"/>
              </a:ext>
            </a:extLst>
          </p:cNvPr>
          <p:cNvSpPr>
            <a:spLocks noGrp="1"/>
          </p:cNvSpPr>
          <p:nvPr>
            <p:ph type="title"/>
          </p:nvPr>
        </p:nvSpPr>
        <p:spPr/>
        <p:txBody>
          <a:bodyPr/>
          <a:lstStyle/>
          <a:p>
            <a:r>
              <a:rPr lang="en-CA" b="1" dirty="0"/>
              <a:t>Seeing vs. Thinking</a:t>
            </a:r>
          </a:p>
        </p:txBody>
      </p:sp>
      <p:sp>
        <p:nvSpPr>
          <p:cNvPr id="3" name="Slide Number Placeholder 2">
            <a:extLst>
              <a:ext uri="{FF2B5EF4-FFF2-40B4-BE49-F238E27FC236}">
                <a16:creationId xmlns:a16="http://schemas.microsoft.com/office/drawing/2014/main" id="{0ACB31FC-C61C-01B6-7DDC-67599E268398}"/>
              </a:ext>
            </a:extLst>
          </p:cNvPr>
          <p:cNvSpPr>
            <a:spLocks noGrp="1"/>
          </p:cNvSpPr>
          <p:nvPr>
            <p:ph type="sldNum" sz="quarter" idx="12"/>
          </p:nvPr>
        </p:nvSpPr>
        <p:spPr/>
        <p:txBody>
          <a:bodyPr/>
          <a:lstStyle/>
          <a:p>
            <a:fld id="{B20BAE8A-BB5C-499D-956E-1AE79ABD6EE1}" type="slidenum">
              <a:rPr lang="en-CA" smtClean="0"/>
              <a:t>13</a:t>
            </a:fld>
            <a:endParaRPr lang="en-CA"/>
          </a:p>
        </p:txBody>
      </p:sp>
      <p:pic>
        <p:nvPicPr>
          <p:cNvPr id="6" name="Picture 5">
            <a:extLst>
              <a:ext uri="{FF2B5EF4-FFF2-40B4-BE49-F238E27FC236}">
                <a16:creationId xmlns:a16="http://schemas.microsoft.com/office/drawing/2014/main" id="{7137ABA6-D048-E55C-7D63-164BF78F1628}"/>
              </a:ext>
            </a:extLst>
          </p:cNvPr>
          <p:cNvPicPr>
            <a:picLocks noChangeAspect="1"/>
          </p:cNvPicPr>
          <p:nvPr/>
        </p:nvPicPr>
        <p:blipFill>
          <a:blip r:embed="rId2"/>
          <a:stretch>
            <a:fillRect/>
          </a:stretch>
        </p:blipFill>
        <p:spPr>
          <a:xfrm>
            <a:off x="3345002" y="1459817"/>
            <a:ext cx="4401164" cy="4896533"/>
          </a:xfrm>
          <a:prstGeom prst="rect">
            <a:avLst/>
          </a:prstGeom>
        </p:spPr>
      </p:pic>
      <p:pic>
        <p:nvPicPr>
          <p:cNvPr id="8" name="Picture 7">
            <a:extLst>
              <a:ext uri="{FF2B5EF4-FFF2-40B4-BE49-F238E27FC236}">
                <a16:creationId xmlns:a16="http://schemas.microsoft.com/office/drawing/2014/main" id="{D3E08CD6-7802-BADC-547A-BE7963AB739B}"/>
              </a:ext>
            </a:extLst>
          </p:cNvPr>
          <p:cNvPicPr>
            <a:picLocks noChangeAspect="1"/>
          </p:cNvPicPr>
          <p:nvPr/>
        </p:nvPicPr>
        <p:blipFill>
          <a:blip r:embed="rId3"/>
          <a:stretch>
            <a:fillRect/>
          </a:stretch>
        </p:blipFill>
        <p:spPr>
          <a:xfrm>
            <a:off x="574426" y="2238209"/>
            <a:ext cx="2467319" cy="2381582"/>
          </a:xfrm>
          <a:prstGeom prst="rect">
            <a:avLst/>
          </a:prstGeom>
        </p:spPr>
      </p:pic>
      <p:sp>
        <p:nvSpPr>
          <p:cNvPr id="10" name="TextBox 9">
            <a:extLst>
              <a:ext uri="{FF2B5EF4-FFF2-40B4-BE49-F238E27FC236}">
                <a16:creationId xmlns:a16="http://schemas.microsoft.com/office/drawing/2014/main" id="{F259F67D-D258-91F9-1403-BA7B7978D936}"/>
              </a:ext>
            </a:extLst>
          </p:cNvPr>
          <p:cNvSpPr txBox="1"/>
          <p:nvPr/>
        </p:nvSpPr>
        <p:spPr>
          <a:xfrm>
            <a:off x="7883030" y="1366163"/>
            <a:ext cx="4198339" cy="5078313"/>
          </a:xfrm>
          <a:prstGeom prst="rect">
            <a:avLst/>
          </a:prstGeom>
          <a:noFill/>
        </p:spPr>
        <p:txBody>
          <a:bodyPr wrap="square">
            <a:spAutoFit/>
          </a:bodyPr>
          <a:lstStyle/>
          <a:p>
            <a:r>
              <a:rPr lang="en-CA" dirty="0"/>
              <a:t>Here in the center, you see a white triangle.</a:t>
            </a:r>
          </a:p>
          <a:p>
            <a:r>
              <a:rPr lang="en-CA" dirty="0"/>
              <a:t>In fact, this white triangle in the center</a:t>
            </a:r>
          </a:p>
          <a:p>
            <a:r>
              <a:rPr lang="en-CA" dirty="0"/>
              <a:t>seems to be brighter than the white background.</a:t>
            </a:r>
          </a:p>
          <a:p>
            <a:r>
              <a:rPr lang="en-CA" dirty="0"/>
              <a:t>And it seems to be jutting out a bit, that it's closer in depth than the rest of the scene.</a:t>
            </a:r>
          </a:p>
          <a:p>
            <a:r>
              <a:rPr lang="en-CA" dirty="0"/>
              <a:t>But there is no triangle here.</a:t>
            </a:r>
          </a:p>
          <a:p>
            <a:r>
              <a:rPr lang="en-CA" dirty="0"/>
              <a:t>There are actually three Pac-Man-like fragmented discs very carefully configured and aligned that give us the illusion of a white triangle.</a:t>
            </a:r>
          </a:p>
          <a:p>
            <a:r>
              <a:rPr lang="en-CA" dirty="0"/>
              <a:t>Our brain is actually filling in this information.</a:t>
            </a:r>
          </a:p>
          <a:p>
            <a:r>
              <a:rPr lang="en-CA" dirty="0"/>
              <a:t>It believes that there is a triangle.</a:t>
            </a:r>
          </a:p>
          <a:p>
            <a:r>
              <a:rPr lang="en-CA" dirty="0"/>
              <a:t>This is the difference between seeing and thinking.</a:t>
            </a:r>
          </a:p>
        </p:txBody>
      </p:sp>
    </p:spTree>
    <p:extLst>
      <p:ext uri="{BB962C8B-B14F-4D97-AF65-F5344CB8AC3E}">
        <p14:creationId xmlns:p14="http://schemas.microsoft.com/office/powerpoint/2010/main" val="37867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150F-AAFD-4962-79A6-FDEBD55C71B3}"/>
              </a:ext>
            </a:extLst>
          </p:cNvPr>
          <p:cNvSpPr>
            <a:spLocks noGrp="1"/>
          </p:cNvSpPr>
          <p:nvPr>
            <p:ph type="title"/>
          </p:nvPr>
        </p:nvSpPr>
        <p:spPr>
          <a:xfrm>
            <a:off x="838200" y="365126"/>
            <a:ext cx="10515600" cy="744584"/>
          </a:xfrm>
        </p:spPr>
        <p:txBody>
          <a:bodyPr/>
          <a:lstStyle/>
          <a:p>
            <a:r>
              <a:rPr lang="en-US" b="1" dirty="0"/>
              <a:t>Computer Vision</a:t>
            </a:r>
            <a:endParaRPr lang="en-CA" b="1" dirty="0"/>
          </a:p>
        </p:txBody>
      </p:sp>
      <p:sp>
        <p:nvSpPr>
          <p:cNvPr id="3" name="Slide Number Placeholder 2">
            <a:extLst>
              <a:ext uri="{FF2B5EF4-FFF2-40B4-BE49-F238E27FC236}">
                <a16:creationId xmlns:a16="http://schemas.microsoft.com/office/drawing/2014/main" id="{5974424B-1A3C-C6B4-E6B2-1630F6FDF12A}"/>
              </a:ext>
            </a:extLst>
          </p:cNvPr>
          <p:cNvSpPr>
            <a:spLocks noGrp="1"/>
          </p:cNvSpPr>
          <p:nvPr>
            <p:ph type="sldNum" sz="quarter" idx="12"/>
          </p:nvPr>
        </p:nvSpPr>
        <p:spPr/>
        <p:txBody>
          <a:bodyPr/>
          <a:lstStyle/>
          <a:p>
            <a:fld id="{B20BAE8A-BB5C-499D-956E-1AE79ABD6EE1}" type="slidenum">
              <a:rPr lang="en-CA" smtClean="0"/>
              <a:t>14</a:t>
            </a:fld>
            <a:endParaRPr lang="en-CA"/>
          </a:p>
        </p:txBody>
      </p:sp>
      <p:pic>
        <p:nvPicPr>
          <p:cNvPr id="5" name="Picture 4">
            <a:extLst>
              <a:ext uri="{FF2B5EF4-FFF2-40B4-BE49-F238E27FC236}">
                <a16:creationId xmlns:a16="http://schemas.microsoft.com/office/drawing/2014/main" id="{AF70B2A7-C27D-B5BE-22AF-EBACA06F380D}"/>
              </a:ext>
            </a:extLst>
          </p:cNvPr>
          <p:cNvPicPr>
            <a:picLocks noChangeAspect="1"/>
          </p:cNvPicPr>
          <p:nvPr/>
        </p:nvPicPr>
        <p:blipFill>
          <a:blip r:embed="rId2"/>
          <a:stretch>
            <a:fillRect/>
          </a:stretch>
        </p:blipFill>
        <p:spPr>
          <a:xfrm>
            <a:off x="477001" y="989352"/>
            <a:ext cx="4835424" cy="4423898"/>
          </a:xfrm>
          <a:prstGeom prst="rect">
            <a:avLst/>
          </a:prstGeom>
        </p:spPr>
      </p:pic>
      <p:pic>
        <p:nvPicPr>
          <p:cNvPr id="7" name="Picture 6">
            <a:extLst>
              <a:ext uri="{FF2B5EF4-FFF2-40B4-BE49-F238E27FC236}">
                <a16:creationId xmlns:a16="http://schemas.microsoft.com/office/drawing/2014/main" id="{B83B4FD3-A833-B263-E3AD-8FD9C165F24E}"/>
              </a:ext>
            </a:extLst>
          </p:cNvPr>
          <p:cNvPicPr>
            <a:picLocks noChangeAspect="1"/>
          </p:cNvPicPr>
          <p:nvPr/>
        </p:nvPicPr>
        <p:blipFill>
          <a:blip r:embed="rId3"/>
          <a:stretch>
            <a:fillRect/>
          </a:stretch>
        </p:blipFill>
        <p:spPr>
          <a:xfrm>
            <a:off x="6302175" y="1332398"/>
            <a:ext cx="5287113" cy="3858163"/>
          </a:xfrm>
          <a:prstGeom prst="rect">
            <a:avLst/>
          </a:prstGeom>
        </p:spPr>
      </p:pic>
      <p:sp>
        <p:nvSpPr>
          <p:cNvPr id="9" name="TextBox 8">
            <a:extLst>
              <a:ext uri="{FF2B5EF4-FFF2-40B4-BE49-F238E27FC236}">
                <a16:creationId xmlns:a16="http://schemas.microsoft.com/office/drawing/2014/main" id="{68B328BB-CA9E-93DA-3F4D-57E6ABBCFE31}"/>
              </a:ext>
            </a:extLst>
          </p:cNvPr>
          <p:cNvSpPr txBox="1"/>
          <p:nvPr/>
        </p:nvSpPr>
        <p:spPr>
          <a:xfrm>
            <a:off x="2692152" y="5103674"/>
            <a:ext cx="7952173" cy="1754326"/>
          </a:xfrm>
          <a:prstGeom prst="rect">
            <a:avLst/>
          </a:prstGeom>
          <a:noFill/>
        </p:spPr>
        <p:txBody>
          <a:bodyPr wrap="square">
            <a:spAutoFit/>
          </a:bodyPr>
          <a:lstStyle/>
          <a:p>
            <a:pPr algn="just"/>
            <a:r>
              <a:rPr lang="en-CA" b="1" dirty="0"/>
              <a:t>Computer vision </a:t>
            </a:r>
            <a:r>
              <a:rPr lang="en-CA" dirty="0"/>
              <a:t>is a field of computer science that focuses on enabling computers to interpret and understand the visual world. This involves methods for acquiring, processing, analyzing, and understanding digital images, and extraction of high-dimensional data from the real world to produce numerical or symbolic information. </a:t>
            </a:r>
            <a:r>
              <a:rPr lang="en-US" dirty="0"/>
              <a:t>The primary goal of computer vision is to enable computers to perform tasks that require human visual abilities. </a:t>
            </a:r>
            <a:endParaRPr lang="en-CA" dirty="0"/>
          </a:p>
        </p:txBody>
      </p:sp>
    </p:spTree>
    <p:extLst>
      <p:ext uri="{BB962C8B-B14F-4D97-AF65-F5344CB8AC3E}">
        <p14:creationId xmlns:p14="http://schemas.microsoft.com/office/powerpoint/2010/main" val="352142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0D41-6B5F-ACD4-E626-C40F2A122568}"/>
              </a:ext>
            </a:extLst>
          </p:cNvPr>
          <p:cNvSpPr>
            <a:spLocks noGrp="1"/>
          </p:cNvSpPr>
          <p:nvPr>
            <p:ph type="title"/>
          </p:nvPr>
        </p:nvSpPr>
        <p:spPr>
          <a:xfrm>
            <a:off x="838200" y="365125"/>
            <a:ext cx="10515600" cy="717951"/>
          </a:xfrm>
        </p:spPr>
        <p:txBody>
          <a:bodyPr/>
          <a:lstStyle/>
          <a:p>
            <a:r>
              <a:rPr lang="en-US" b="1" dirty="0"/>
              <a:t>Computer Vision</a:t>
            </a:r>
            <a:endParaRPr lang="en-CA" dirty="0"/>
          </a:p>
        </p:txBody>
      </p:sp>
      <p:sp>
        <p:nvSpPr>
          <p:cNvPr id="3" name="Slide Number Placeholder 2">
            <a:extLst>
              <a:ext uri="{FF2B5EF4-FFF2-40B4-BE49-F238E27FC236}">
                <a16:creationId xmlns:a16="http://schemas.microsoft.com/office/drawing/2014/main" id="{43F3E7A3-EA2A-F534-2137-C35CE19BD5A1}"/>
              </a:ext>
            </a:extLst>
          </p:cNvPr>
          <p:cNvSpPr>
            <a:spLocks noGrp="1"/>
          </p:cNvSpPr>
          <p:nvPr>
            <p:ph type="sldNum" sz="quarter" idx="12"/>
          </p:nvPr>
        </p:nvSpPr>
        <p:spPr/>
        <p:txBody>
          <a:bodyPr/>
          <a:lstStyle/>
          <a:p>
            <a:fld id="{B20BAE8A-BB5C-499D-956E-1AE79ABD6EE1}" type="slidenum">
              <a:rPr lang="en-CA" smtClean="0"/>
              <a:t>15</a:t>
            </a:fld>
            <a:endParaRPr lang="en-CA"/>
          </a:p>
        </p:txBody>
      </p:sp>
      <p:sp>
        <p:nvSpPr>
          <p:cNvPr id="5" name="TextBox 4">
            <a:extLst>
              <a:ext uri="{FF2B5EF4-FFF2-40B4-BE49-F238E27FC236}">
                <a16:creationId xmlns:a16="http://schemas.microsoft.com/office/drawing/2014/main" id="{AD08D2AD-CB9B-61D8-63F8-3CD9D0B1AB98}"/>
              </a:ext>
            </a:extLst>
          </p:cNvPr>
          <p:cNvSpPr txBox="1"/>
          <p:nvPr/>
        </p:nvSpPr>
        <p:spPr>
          <a:xfrm>
            <a:off x="3048740" y="3059668"/>
            <a:ext cx="6094520" cy="369332"/>
          </a:xfrm>
          <a:prstGeom prst="rect">
            <a:avLst/>
          </a:prstGeom>
          <a:noFill/>
        </p:spPr>
        <p:txBody>
          <a:bodyPr wrap="square">
            <a:spAutoFit/>
          </a:bodyPr>
          <a:lstStyle/>
          <a:p>
            <a:r>
              <a:rPr lang="en-CA" dirty="0"/>
              <a:t>The goal of computer vision is to build machines that can see.</a:t>
            </a:r>
          </a:p>
        </p:txBody>
      </p:sp>
      <p:sp>
        <p:nvSpPr>
          <p:cNvPr id="7" name="TextBox 6">
            <a:extLst>
              <a:ext uri="{FF2B5EF4-FFF2-40B4-BE49-F238E27FC236}">
                <a16:creationId xmlns:a16="http://schemas.microsoft.com/office/drawing/2014/main" id="{0CAAC110-A522-610F-9908-5A886EDB8A1F}"/>
              </a:ext>
            </a:extLst>
          </p:cNvPr>
          <p:cNvSpPr txBox="1"/>
          <p:nvPr/>
        </p:nvSpPr>
        <p:spPr>
          <a:xfrm>
            <a:off x="3153792" y="3820019"/>
            <a:ext cx="6094520" cy="1477328"/>
          </a:xfrm>
          <a:prstGeom prst="rect">
            <a:avLst/>
          </a:prstGeom>
          <a:noFill/>
        </p:spPr>
        <p:txBody>
          <a:bodyPr wrap="square">
            <a:spAutoFit/>
          </a:bodyPr>
          <a:lstStyle/>
          <a:p>
            <a:r>
              <a:rPr lang="en-CA" dirty="0"/>
              <a:t>We will look at how images are formed and then</a:t>
            </a:r>
          </a:p>
          <a:p>
            <a:r>
              <a:rPr lang="en-CA" dirty="0"/>
              <a:t>develop a variety of methods for recovering information</a:t>
            </a:r>
          </a:p>
          <a:p>
            <a:r>
              <a:rPr lang="en-CA" dirty="0"/>
              <a:t>about the physical world from images.</a:t>
            </a:r>
          </a:p>
          <a:p>
            <a:r>
              <a:rPr lang="en-CA" dirty="0"/>
              <a:t>Along the way, we will see several real-world applications</a:t>
            </a:r>
          </a:p>
          <a:p>
            <a:r>
              <a:rPr lang="en-CA" dirty="0"/>
              <a:t>of vision.</a:t>
            </a:r>
          </a:p>
        </p:txBody>
      </p:sp>
    </p:spTree>
    <p:extLst>
      <p:ext uri="{BB962C8B-B14F-4D97-AF65-F5344CB8AC3E}">
        <p14:creationId xmlns:p14="http://schemas.microsoft.com/office/powerpoint/2010/main" val="18841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4EB9-7F6F-6CCD-A0A4-4C0593DD571D}"/>
              </a:ext>
            </a:extLst>
          </p:cNvPr>
          <p:cNvSpPr>
            <a:spLocks noGrp="1"/>
          </p:cNvSpPr>
          <p:nvPr>
            <p:ph type="title"/>
          </p:nvPr>
        </p:nvSpPr>
        <p:spPr>
          <a:xfrm>
            <a:off x="838200" y="365125"/>
            <a:ext cx="10515600" cy="549275"/>
          </a:xfrm>
        </p:spPr>
        <p:txBody>
          <a:bodyPr>
            <a:normAutofit fontScale="90000"/>
          </a:bodyPr>
          <a:lstStyle/>
          <a:p>
            <a:r>
              <a:rPr lang="en-US" b="1" dirty="0"/>
              <a:t>Basic Elements of Computer Vision System</a:t>
            </a:r>
            <a:endParaRPr lang="en-CA" dirty="0"/>
          </a:p>
        </p:txBody>
      </p:sp>
      <p:sp>
        <p:nvSpPr>
          <p:cNvPr id="3" name="Slide Number Placeholder 2">
            <a:extLst>
              <a:ext uri="{FF2B5EF4-FFF2-40B4-BE49-F238E27FC236}">
                <a16:creationId xmlns:a16="http://schemas.microsoft.com/office/drawing/2014/main" id="{BFEBCF1F-91BE-54C8-4A65-A8F8833B7202}"/>
              </a:ext>
            </a:extLst>
          </p:cNvPr>
          <p:cNvSpPr>
            <a:spLocks noGrp="1"/>
          </p:cNvSpPr>
          <p:nvPr>
            <p:ph type="sldNum" sz="quarter" idx="12"/>
          </p:nvPr>
        </p:nvSpPr>
        <p:spPr/>
        <p:txBody>
          <a:bodyPr/>
          <a:lstStyle/>
          <a:p>
            <a:fld id="{B20BAE8A-BB5C-499D-956E-1AE79ABD6EE1}" type="slidenum">
              <a:rPr lang="en-CA" smtClean="0"/>
              <a:t>16</a:t>
            </a:fld>
            <a:endParaRPr lang="en-CA"/>
          </a:p>
        </p:txBody>
      </p:sp>
      <p:pic>
        <p:nvPicPr>
          <p:cNvPr id="5" name="Picture 4">
            <a:extLst>
              <a:ext uri="{FF2B5EF4-FFF2-40B4-BE49-F238E27FC236}">
                <a16:creationId xmlns:a16="http://schemas.microsoft.com/office/drawing/2014/main" id="{6CB521A5-FAD8-6B06-CC19-64377F7972CA}"/>
              </a:ext>
            </a:extLst>
          </p:cNvPr>
          <p:cNvPicPr>
            <a:picLocks noChangeAspect="1"/>
          </p:cNvPicPr>
          <p:nvPr/>
        </p:nvPicPr>
        <p:blipFill>
          <a:blip r:embed="rId2"/>
          <a:stretch>
            <a:fillRect/>
          </a:stretch>
        </p:blipFill>
        <p:spPr>
          <a:xfrm>
            <a:off x="2618913" y="1126226"/>
            <a:ext cx="6392494" cy="4073093"/>
          </a:xfrm>
          <a:prstGeom prst="rect">
            <a:avLst/>
          </a:prstGeom>
        </p:spPr>
      </p:pic>
      <p:sp>
        <p:nvSpPr>
          <p:cNvPr id="7" name="TextBox 6">
            <a:extLst>
              <a:ext uri="{FF2B5EF4-FFF2-40B4-BE49-F238E27FC236}">
                <a16:creationId xmlns:a16="http://schemas.microsoft.com/office/drawing/2014/main" id="{6515D6AD-74BB-0FAF-5590-F6AAC439AADE}"/>
              </a:ext>
            </a:extLst>
          </p:cNvPr>
          <p:cNvSpPr txBox="1"/>
          <p:nvPr/>
        </p:nvSpPr>
        <p:spPr>
          <a:xfrm>
            <a:off x="6390714" y="2071431"/>
            <a:ext cx="2907195" cy="369332"/>
          </a:xfrm>
          <a:prstGeom prst="rect">
            <a:avLst/>
          </a:prstGeom>
          <a:noFill/>
        </p:spPr>
        <p:txBody>
          <a:bodyPr wrap="square">
            <a:spAutoFit/>
          </a:bodyPr>
          <a:lstStyle/>
          <a:p>
            <a:r>
              <a:rPr lang="en-CA" dirty="0">
                <a:solidFill>
                  <a:srgbClr val="00B050"/>
                </a:solidFill>
              </a:rPr>
              <a:t>A three dimensional scene</a:t>
            </a:r>
          </a:p>
        </p:txBody>
      </p:sp>
      <p:sp>
        <p:nvSpPr>
          <p:cNvPr id="9" name="TextBox 8">
            <a:extLst>
              <a:ext uri="{FF2B5EF4-FFF2-40B4-BE49-F238E27FC236}">
                <a16:creationId xmlns:a16="http://schemas.microsoft.com/office/drawing/2014/main" id="{A4E74A37-768E-8F7C-BA0F-F9C2D73919A8}"/>
              </a:ext>
            </a:extLst>
          </p:cNvPr>
          <p:cNvSpPr txBox="1"/>
          <p:nvPr/>
        </p:nvSpPr>
        <p:spPr>
          <a:xfrm>
            <a:off x="6678227" y="5226479"/>
            <a:ext cx="4436616" cy="1169551"/>
          </a:xfrm>
          <a:prstGeom prst="rect">
            <a:avLst/>
          </a:prstGeom>
          <a:noFill/>
        </p:spPr>
        <p:txBody>
          <a:bodyPr wrap="square">
            <a:spAutoFit/>
          </a:bodyPr>
          <a:lstStyle/>
          <a:p>
            <a:r>
              <a:rPr lang="en-CA" sz="1400" dirty="0">
                <a:solidFill>
                  <a:schemeClr val="accent2">
                    <a:lumMod val="75000"/>
                  </a:schemeClr>
                </a:solidFill>
              </a:rPr>
              <a:t>The scene is lit by some form of lighting.</a:t>
            </a:r>
            <a:r>
              <a:rPr lang="en-US" sz="1400" dirty="0">
                <a:solidFill>
                  <a:schemeClr val="accent2">
                    <a:lumMod val="75000"/>
                  </a:schemeClr>
                </a:solidFill>
              </a:rPr>
              <a:t> It could be very simple outdoor lighting as in the case</a:t>
            </a:r>
          </a:p>
          <a:p>
            <a:r>
              <a:rPr lang="en-US" sz="1400" dirty="0">
                <a:solidFill>
                  <a:schemeClr val="accent2">
                    <a:lumMod val="75000"/>
                  </a:schemeClr>
                </a:solidFill>
              </a:rPr>
              <a:t>of a single point light source, the sun,</a:t>
            </a:r>
          </a:p>
          <a:p>
            <a:r>
              <a:rPr lang="en-US" sz="1400" dirty="0">
                <a:solidFill>
                  <a:schemeClr val="accent2">
                    <a:lumMod val="75000"/>
                  </a:schemeClr>
                </a:solidFill>
              </a:rPr>
              <a:t>or it could be more complex indoor lighting</a:t>
            </a:r>
          </a:p>
          <a:p>
            <a:r>
              <a:rPr lang="en-US" sz="1400" dirty="0">
                <a:solidFill>
                  <a:schemeClr val="accent2">
                    <a:lumMod val="75000"/>
                  </a:schemeClr>
                </a:solidFill>
              </a:rPr>
              <a:t>with various types of lamps.</a:t>
            </a:r>
            <a:endParaRPr lang="en-CA" sz="1400" dirty="0">
              <a:solidFill>
                <a:schemeClr val="accent2">
                  <a:lumMod val="75000"/>
                </a:schemeClr>
              </a:solidFill>
            </a:endParaRPr>
          </a:p>
        </p:txBody>
      </p:sp>
      <p:sp>
        <p:nvSpPr>
          <p:cNvPr id="11" name="TextBox 10">
            <a:extLst>
              <a:ext uri="{FF2B5EF4-FFF2-40B4-BE49-F238E27FC236}">
                <a16:creationId xmlns:a16="http://schemas.microsoft.com/office/drawing/2014/main" id="{0FC81F5C-0C7B-2AE1-59CA-ED95BBB5B380}"/>
              </a:ext>
            </a:extLst>
          </p:cNvPr>
          <p:cNvSpPr txBox="1"/>
          <p:nvPr/>
        </p:nvSpPr>
        <p:spPr>
          <a:xfrm>
            <a:off x="6671569" y="6432728"/>
            <a:ext cx="3963880" cy="307777"/>
          </a:xfrm>
          <a:prstGeom prst="rect">
            <a:avLst/>
          </a:prstGeom>
          <a:noFill/>
        </p:spPr>
        <p:txBody>
          <a:bodyPr wrap="square">
            <a:spAutoFit/>
          </a:bodyPr>
          <a:lstStyle/>
          <a:p>
            <a:r>
              <a:rPr lang="en-CA" sz="1400" dirty="0">
                <a:solidFill>
                  <a:schemeClr val="accent2">
                    <a:lumMod val="75000"/>
                  </a:schemeClr>
                </a:solidFill>
              </a:rPr>
              <a:t>Without lighting, there is no vision.</a:t>
            </a:r>
          </a:p>
        </p:txBody>
      </p:sp>
      <p:sp>
        <p:nvSpPr>
          <p:cNvPr id="13" name="TextBox 12">
            <a:extLst>
              <a:ext uri="{FF2B5EF4-FFF2-40B4-BE49-F238E27FC236}">
                <a16:creationId xmlns:a16="http://schemas.microsoft.com/office/drawing/2014/main" id="{7B660E76-E94B-6BAC-20FA-22627A4B1939}"/>
              </a:ext>
            </a:extLst>
          </p:cNvPr>
          <p:cNvSpPr txBox="1"/>
          <p:nvPr/>
        </p:nvSpPr>
        <p:spPr>
          <a:xfrm>
            <a:off x="1874003" y="639762"/>
            <a:ext cx="3301679" cy="2092881"/>
          </a:xfrm>
          <a:prstGeom prst="rect">
            <a:avLst/>
          </a:prstGeom>
          <a:noFill/>
        </p:spPr>
        <p:txBody>
          <a:bodyPr wrap="square">
            <a:spAutoFit/>
          </a:bodyPr>
          <a:lstStyle/>
          <a:p>
            <a:endParaRPr lang="en-CA" dirty="0"/>
          </a:p>
          <a:p>
            <a:r>
              <a:rPr lang="en-CA" sz="1400" dirty="0">
                <a:solidFill>
                  <a:srgbClr val="00B0F0"/>
                </a:solidFill>
              </a:rPr>
              <a:t>The light from various light sources</a:t>
            </a:r>
          </a:p>
          <a:p>
            <a:r>
              <a:rPr lang="en-CA" sz="1400" dirty="0">
                <a:solidFill>
                  <a:srgbClr val="00B0F0"/>
                </a:solidFill>
              </a:rPr>
              <a:t>falls in the scene and is scattered or reflected by the scene in many different directions.</a:t>
            </a:r>
          </a:p>
          <a:p>
            <a:r>
              <a:rPr lang="en-CA" sz="1400" dirty="0">
                <a:solidFill>
                  <a:srgbClr val="00B0F0"/>
                </a:solidFill>
              </a:rPr>
              <a:t>And a small fraction of this light</a:t>
            </a:r>
          </a:p>
          <a:p>
            <a:r>
              <a:rPr lang="en-CA" sz="1400" dirty="0">
                <a:solidFill>
                  <a:srgbClr val="00B0F0"/>
                </a:solidFill>
              </a:rPr>
              <a:t>is scattered in the direction of this </a:t>
            </a:r>
          </a:p>
          <a:p>
            <a:r>
              <a:rPr lang="en-CA" sz="1400" dirty="0">
                <a:solidFill>
                  <a:srgbClr val="00B0F0"/>
                </a:solidFill>
              </a:rPr>
              <a:t>camera, which plays the </a:t>
            </a:r>
          </a:p>
          <a:p>
            <a:r>
              <a:rPr lang="en-CA" sz="1400" dirty="0">
                <a:solidFill>
                  <a:srgbClr val="00B0F0"/>
                </a:solidFill>
              </a:rPr>
              <a:t>role of the human eye.</a:t>
            </a:r>
          </a:p>
        </p:txBody>
      </p:sp>
      <p:sp>
        <p:nvSpPr>
          <p:cNvPr id="15" name="TextBox 14">
            <a:extLst>
              <a:ext uri="{FF2B5EF4-FFF2-40B4-BE49-F238E27FC236}">
                <a16:creationId xmlns:a16="http://schemas.microsoft.com/office/drawing/2014/main" id="{1C32C328-52E0-3AF6-C05E-EF1C5F7CE366}"/>
              </a:ext>
            </a:extLst>
          </p:cNvPr>
          <p:cNvSpPr txBox="1"/>
          <p:nvPr/>
        </p:nvSpPr>
        <p:spPr>
          <a:xfrm>
            <a:off x="75021" y="3007280"/>
            <a:ext cx="3023285" cy="2739211"/>
          </a:xfrm>
          <a:prstGeom prst="rect">
            <a:avLst/>
          </a:prstGeom>
          <a:noFill/>
        </p:spPr>
        <p:txBody>
          <a:bodyPr wrap="square">
            <a:spAutoFit/>
          </a:bodyPr>
          <a:lstStyle/>
          <a:p>
            <a:endParaRPr lang="en-CA" dirty="0"/>
          </a:p>
          <a:p>
            <a:r>
              <a:rPr lang="en-CA" sz="1400" dirty="0">
                <a:solidFill>
                  <a:srgbClr val="7030A0"/>
                </a:solidFill>
              </a:rPr>
              <a:t>The camera takes light from the three dimensional scene to produce a two dimensional image.</a:t>
            </a:r>
          </a:p>
          <a:p>
            <a:r>
              <a:rPr lang="en-CA" sz="1400" dirty="0">
                <a:solidFill>
                  <a:srgbClr val="7030A0"/>
                </a:solidFill>
              </a:rPr>
              <a:t>This image is passed on to a vision software. And the goal of this vision software is to come up with a symbolic description of the scene.</a:t>
            </a:r>
          </a:p>
          <a:p>
            <a:r>
              <a:rPr lang="en-CA" sz="1400" dirty="0">
                <a:solidFill>
                  <a:srgbClr val="7030A0"/>
                </a:solidFill>
              </a:rPr>
              <a:t>For example, it might be able to say that there are two wine</a:t>
            </a:r>
          </a:p>
          <a:p>
            <a:r>
              <a:rPr lang="en-CA" sz="1400" dirty="0">
                <a:solidFill>
                  <a:srgbClr val="7030A0"/>
                </a:solidFill>
              </a:rPr>
              <a:t>bottles, wine glasses. There's bread, cheese on the table.</a:t>
            </a:r>
          </a:p>
        </p:txBody>
      </p:sp>
      <p:sp>
        <p:nvSpPr>
          <p:cNvPr id="17" name="TextBox 16">
            <a:extLst>
              <a:ext uri="{FF2B5EF4-FFF2-40B4-BE49-F238E27FC236}">
                <a16:creationId xmlns:a16="http://schemas.microsoft.com/office/drawing/2014/main" id="{93F93FA2-7FE0-8074-9EC3-F789C8FE4FE4}"/>
              </a:ext>
            </a:extLst>
          </p:cNvPr>
          <p:cNvSpPr txBox="1"/>
          <p:nvPr/>
        </p:nvSpPr>
        <p:spPr>
          <a:xfrm>
            <a:off x="1066429" y="5584805"/>
            <a:ext cx="4302711" cy="954107"/>
          </a:xfrm>
          <a:prstGeom prst="rect">
            <a:avLst/>
          </a:prstGeom>
          <a:noFill/>
        </p:spPr>
        <p:txBody>
          <a:bodyPr wrap="square">
            <a:spAutoFit/>
          </a:bodyPr>
          <a:lstStyle/>
          <a:p>
            <a:r>
              <a:rPr lang="en-CA" sz="1400" dirty="0">
                <a:solidFill>
                  <a:srgbClr val="7030A0"/>
                </a:solidFill>
              </a:rPr>
              <a:t>A more sophisticated vision system</a:t>
            </a:r>
          </a:p>
          <a:p>
            <a:r>
              <a:rPr lang="en-CA" sz="1400" dirty="0">
                <a:solidFill>
                  <a:srgbClr val="7030A0"/>
                </a:solidFill>
              </a:rPr>
              <a:t>may be able to tell you how fresh the bread is,</a:t>
            </a:r>
          </a:p>
          <a:p>
            <a:r>
              <a:rPr lang="en-CA" sz="1400" dirty="0">
                <a:solidFill>
                  <a:srgbClr val="7030A0"/>
                </a:solidFill>
              </a:rPr>
              <a:t>exactly what types of cheese are on the table, and perhaps even the vintage of the wine.</a:t>
            </a:r>
          </a:p>
        </p:txBody>
      </p:sp>
    </p:spTree>
    <p:extLst>
      <p:ext uri="{BB962C8B-B14F-4D97-AF65-F5344CB8AC3E}">
        <p14:creationId xmlns:p14="http://schemas.microsoft.com/office/powerpoint/2010/main" val="27252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EFF66-BE47-3AA4-F456-4B611985AA03}"/>
              </a:ext>
            </a:extLst>
          </p:cNvPr>
          <p:cNvSpPr>
            <a:spLocks noGrp="1"/>
          </p:cNvSpPr>
          <p:nvPr>
            <p:ph type="title"/>
          </p:nvPr>
        </p:nvSpPr>
        <p:spPr>
          <a:xfrm>
            <a:off x="838200" y="365126"/>
            <a:ext cx="10515600" cy="691318"/>
          </a:xfrm>
        </p:spPr>
        <p:txBody>
          <a:bodyPr>
            <a:normAutofit fontScale="90000"/>
          </a:bodyPr>
          <a:lstStyle/>
          <a:p>
            <a:r>
              <a:rPr lang="en-US" b="1" dirty="0"/>
              <a:t>Definition of Computer Vision</a:t>
            </a:r>
            <a:endParaRPr lang="en-CA" b="1" dirty="0"/>
          </a:p>
        </p:txBody>
      </p:sp>
      <p:sp>
        <p:nvSpPr>
          <p:cNvPr id="3" name="Slide Number Placeholder 2">
            <a:extLst>
              <a:ext uri="{FF2B5EF4-FFF2-40B4-BE49-F238E27FC236}">
                <a16:creationId xmlns:a16="http://schemas.microsoft.com/office/drawing/2014/main" id="{960D0798-1F83-5AB9-CA92-9A767AD4D9E4}"/>
              </a:ext>
            </a:extLst>
          </p:cNvPr>
          <p:cNvSpPr>
            <a:spLocks noGrp="1"/>
          </p:cNvSpPr>
          <p:nvPr>
            <p:ph type="sldNum" sz="quarter" idx="12"/>
          </p:nvPr>
        </p:nvSpPr>
        <p:spPr/>
        <p:txBody>
          <a:bodyPr/>
          <a:lstStyle/>
          <a:p>
            <a:fld id="{B20BAE8A-BB5C-499D-956E-1AE79ABD6EE1}" type="slidenum">
              <a:rPr lang="en-CA" smtClean="0"/>
              <a:t>17</a:t>
            </a:fld>
            <a:endParaRPr lang="en-CA"/>
          </a:p>
        </p:txBody>
      </p:sp>
      <p:pic>
        <p:nvPicPr>
          <p:cNvPr id="5" name="Picture 4">
            <a:extLst>
              <a:ext uri="{FF2B5EF4-FFF2-40B4-BE49-F238E27FC236}">
                <a16:creationId xmlns:a16="http://schemas.microsoft.com/office/drawing/2014/main" id="{AC47E739-5BB0-1F66-5AD5-024E0B14B917}"/>
              </a:ext>
            </a:extLst>
          </p:cNvPr>
          <p:cNvPicPr>
            <a:picLocks noChangeAspect="1"/>
          </p:cNvPicPr>
          <p:nvPr/>
        </p:nvPicPr>
        <p:blipFill>
          <a:blip r:embed="rId2"/>
          <a:stretch>
            <a:fillRect/>
          </a:stretch>
        </p:blipFill>
        <p:spPr>
          <a:xfrm>
            <a:off x="2389715" y="1081944"/>
            <a:ext cx="7592485" cy="3105583"/>
          </a:xfrm>
          <a:prstGeom prst="rect">
            <a:avLst/>
          </a:prstGeom>
        </p:spPr>
      </p:pic>
      <p:sp>
        <p:nvSpPr>
          <p:cNvPr id="7" name="TextBox 6">
            <a:extLst>
              <a:ext uri="{FF2B5EF4-FFF2-40B4-BE49-F238E27FC236}">
                <a16:creationId xmlns:a16="http://schemas.microsoft.com/office/drawing/2014/main" id="{82B334D3-2C21-66A7-BA19-C2A29B83B609}"/>
              </a:ext>
            </a:extLst>
          </p:cNvPr>
          <p:cNvSpPr txBox="1"/>
          <p:nvPr/>
        </p:nvSpPr>
        <p:spPr>
          <a:xfrm>
            <a:off x="7095477" y="2081015"/>
            <a:ext cx="3974977" cy="369332"/>
          </a:xfrm>
          <a:prstGeom prst="rect">
            <a:avLst/>
          </a:prstGeom>
          <a:noFill/>
        </p:spPr>
        <p:txBody>
          <a:bodyPr wrap="square">
            <a:spAutoFit/>
          </a:bodyPr>
          <a:lstStyle/>
          <a:p>
            <a:r>
              <a:rPr lang="en-CA" dirty="0">
                <a:solidFill>
                  <a:schemeClr val="bg1"/>
                </a:solidFill>
              </a:rPr>
              <a:t>-- David Maher</a:t>
            </a:r>
          </a:p>
        </p:txBody>
      </p:sp>
      <p:sp>
        <p:nvSpPr>
          <p:cNvPr id="9" name="TextBox 8">
            <a:extLst>
              <a:ext uri="{FF2B5EF4-FFF2-40B4-BE49-F238E27FC236}">
                <a16:creationId xmlns:a16="http://schemas.microsoft.com/office/drawing/2014/main" id="{A8D840DA-ACBF-B3B2-62C8-F4038558E5BB}"/>
              </a:ext>
            </a:extLst>
          </p:cNvPr>
          <p:cNvSpPr txBox="1"/>
          <p:nvPr/>
        </p:nvSpPr>
        <p:spPr>
          <a:xfrm>
            <a:off x="7184255" y="3337065"/>
            <a:ext cx="3435956" cy="369332"/>
          </a:xfrm>
          <a:prstGeom prst="rect">
            <a:avLst/>
          </a:prstGeom>
          <a:noFill/>
        </p:spPr>
        <p:txBody>
          <a:bodyPr wrap="square">
            <a:spAutoFit/>
          </a:bodyPr>
          <a:lstStyle/>
          <a:p>
            <a:r>
              <a:rPr lang="en-CA" dirty="0">
                <a:solidFill>
                  <a:schemeClr val="bg1"/>
                </a:solidFill>
              </a:rPr>
              <a:t>--Berthold Horn</a:t>
            </a:r>
          </a:p>
        </p:txBody>
      </p:sp>
      <p:pic>
        <p:nvPicPr>
          <p:cNvPr id="11" name="Picture 10">
            <a:extLst>
              <a:ext uri="{FF2B5EF4-FFF2-40B4-BE49-F238E27FC236}">
                <a16:creationId xmlns:a16="http://schemas.microsoft.com/office/drawing/2014/main" id="{9309F666-8E2F-51C1-B8DB-6990984ABE14}"/>
              </a:ext>
            </a:extLst>
          </p:cNvPr>
          <p:cNvPicPr>
            <a:picLocks noChangeAspect="1"/>
          </p:cNvPicPr>
          <p:nvPr/>
        </p:nvPicPr>
        <p:blipFill>
          <a:blip r:embed="rId3"/>
          <a:stretch>
            <a:fillRect/>
          </a:stretch>
        </p:blipFill>
        <p:spPr>
          <a:xfrm>
            <a:off x="6320902" y="4456420"/>
            <a:ext cx="3664025" cy="2166321"/>
          </a:xfrm>
          <a:prstGeom prst="rect">
            <a:avLst/>
          </a:prstGeom>
        </p:spPr>
      </p:pic>
      <p:pic>
        <p:nvPicPr>
          <p:cNvPr id="13" name="Picture 12">
            <a:extLst>
              <a:ext uri="{FF2B5EF4-FFF2-40B4-BE49-F238E27FC236}">
                <a16:creationId xmlns:a16="http://schemas.microsoft.com/office/drawing/2014/main" id="{6B6BD7BF-71EC-8406-1489-F7AD4FC00BDC}"/>
              </a:ext>
            </a:extLst>
          </p:cNvPr>
          <p:cNvPicPr>
            <a:picLocks noChangeAspect="1"/>
          </p:cNvPicPr>
          <p:nvPr/>
        </p:nvPicPr>
        <p:blipFill>
          <a:blip r:embed="rId4"/>
          <a:stretch>
            <a:fillRect/>
          </a:stretch>
        </p:blipFill>
        <p:spPr>
          <a:xfrm>
            <a:off x="1568317" y="4456420"/>
            <a:ext cx="4238455" cy="2166321"/>
          </a:xfrm>
          <a:prstGeom prst="rect">
            <a:avLst/>
          </a:prstGeom>
        </p:spPr>
      </p:pic>
    </p:spTree>
    <p:extLst>
      <p:ext uri="{BB962C8B-B14F-4D97-AF65-F5344CB8AC3E}">
        <p14:creationId xmlns:p14="http://schemas.microsoft.com/office/powerpoint/2010/main" val="29462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606C-AA1E-EC81-2138-10F8BAA399C9}"/>
              </a:ext>
            </a:extLst>
          </p:cNvPr>
          <p:cNvSpPr>
            <a:spLocks noGrp="1"/>
          </p:cNvSpPr>
          <p:nvPr>
            <p:ph type="title"/>
          </p:nvPr>
        </p:nvSpPr>
        <p:spPr>
          <a:xfrm>
            <a:off x="838200" y="365126"/>
            <a:ext cx="10515600" cy="735706"/>
          </a:xfrm>
        </p:spPr>
        <p:txBody>
          <a:bodyPr/>
          <a:lstStyle/>
          <a:p>
            <a:r>
              <a:rPr lang="en-US" b="1" dirty="0"/>
              <a:t>Task Associated with Computer Vision</a:t>
            </a:r>
            <a:endParaRPr lang="en-CA" b="1" dirty="0"/>
          </a:p>
        </p:txBody>
      </p:sp>
      <p:sp>
        <p:nvSpPr>
          <p:cNvPr id="3" name="Slide Number Placeholder 2">
            <a:extLst>
              <a:ext uri="{FF2B5EF4-FFF2-40B4-BE49-F238E27FC236}">
                <a16:creationId xmlns:a16="http://schemas.microsoft.com/office/drawing/2014/main" id="{11405ACD-7B01-C9C1-AA84-49FBFEF71E19}"/>
              </a:ext>
            </a:extLst>
          </p:cNvPr>
          <p:cNvSpPr>
            <a:spLocks noGrp="1"/>
          </p:cNvSpPr>
          <p:nvPr>
            <p:ph type="sldNum" sz="quarter" idx="12"/>
          </p:nvPr>
        </p:nvSpPr>
        <p:spPr/>
        <p:txBody>
          <a:bodyPr/>
          <a:lstStyle/>
          <a:p>
            <a:fld id="{B20BAE8A-BB5C-499D-956E-1AE79ABD6EE1}" type="slidenum">
              <a:rPr lang="en-CA" smtClean="0"/>
              <a:t>18</a:t>
            </a:fld>
            <a:endParaRPr lang="en-CA"/>
          </a:p>
        </p:txBody>
      </p:sp>
      <p:sp>
        <p:nvSpPr>
          <p:cNvPr id="5" name="TextBox 4">
            <a:extLst>
              <a:ext uri="{FF2B5EF4-FFF2-40B4-BE49-F238E27FC236}">
                <a16:creationId xmlns:a16="http://schemas.microsoft.com/office/drawing/2014/main" id="{00DDA4BA-C221-5606-3272-DB953ED37251}"/>
              </a:ext>
            </a:extLst>
          </p:cNvPr>
          <p:cNvSpPr txBox="1"/>
          <p:nvPr/>
        </p:nvSpPr>
        <p:spPr>
          <a:xfrm>
            <a:off x="935854" y="1100832"/>
            <a:ext cx="6094520" cy="461665"/>
          </a:xfrm>
          <a:prstGeom prst="rect">
            <a:avLst/>
          </a:prstGeom>
          <a:noFill/>
        </p:spPr>
        <p:txBody>
          <a:bodyPr wrap="square">
            <a:spAutoFit/>
          </a:bodyPr>
          <a:lstStyle/>
          <a:p>
            <a:r>
              <a:rPr lang="en-CA" sz="2400" b="1" dirty="0"/>
              <a:t>Perception</a:t>
            </a:r>
          </a:p>
        </p:txBody>
      </p:sp>
      <p:sp>
        <p:nvSpPr>
          <p:cNvPr id="7" name="TextBox 6">
            <a:extLst>
              <a:ext uri="{FF2B5EF4-FFF2-40B4-BE49-F238E27FC236}">
                <a16:creationId xmlns:a16="http://schemas.microsoft.com/office/drawing/2014/main" id="{53712698-9758-AE3E-3906-03187ABCE5FC}"/>
              </a:ext>
            </a:extLst>
          </p:cNvPr>
          <p:cNvSpPr txBox="1"/>
          <p:nvPr/>
        </p:nvSpPr>
        <p:spPr>
          <a:xfrm>
            <a:off x="935853" y="1331664"/>
            <a:ext cx="10170111" cy="1200329"/>
          </a:xfrm>
          <a:prstGeom prst="rect">
            <a:avLst/>
          </a:prstGeom>
          <a:noFill/>
        </p:spPr>
        <p:txBody>
          <a:bodyPr wrap="square">
            <a:spAutoFit/>
          </a:bodyPr>
          <a:lstStyle/>
          <a:p>
            <a:pPr algn="just"/>
            <a:endParaRPr lang="en-CA" dirty="0"/>
          </a:p>
          <a:p>
            <a:pPr algn="just"/>
            <a:r>
              <a:rPr lang="en-CA" dirty="0"/>
              <a:t>Perception, refers to the process of interpreting and understanding the content of an image. In human cognition, it's about how our brain interprets what we see. In artificial systems, it's about how algorithms interpret image data to recognize patterns, objects, and scenes.</a:t>
            </a:r>
          </a:p>
        </p:txBody>
      </p:sp>
      <p:sp>
        <p:nvSpPr>
          <p:cNvPr id="9" name="TextBox 8">
            <a:extLst>
              <a:ext uri="{FF2B5EF4-FFF2-40B4-BE49-F238E27FC236}">
                <a16:creationId xmlns:a16="http://schemas.microsoft.com/office/drawing/2014/main" id="{CDC8C1E0-4F14-4B35-81F6-37EE57075D55}"/>
              </a:ext>
            </a:extLst>
          </p:cNvPr>
          <p:cNvSpPr txBox="1"/>
          <p:nvPr/>
        </p:nvSpPr>
        <p:spPr>
          <a:xfrm>
            <a:off x="935854" y="2762825"/>
            <a:ext cx="10258888" cy="646331"/>
          </a:xfrm>
          <a:prstGeom prst="rect">
            <a:avLst/>
          </a:prstGeom>
          <a:noFill/>
        </p:spPr>
        <p:txBody>
          <a:bodyPr wrap="square">
            <a:spAutoFit/>
          </a:bodyPr>
          <a:lstStyle/>
          <a:p>
            <a:r>
              <a:rPr lang="en-CA" dirty="0"/>
              <a:t>This involves pattern recognition, object detection and recognition, scene understanding, and even higher-level tasks like semantic segmentation and image captioning.</a:t>
            </a:r>
          </a:p>
        </p:txBody>
      </p:sp>
      <p:pic>
        <p:nvPicPr>
          <p:cNvPr id="11" name="Picture 10">
            <a:extLst>
              <a:ext uri="{FF2B5EF4-FFF2-40B4-BE49-F238E27FC236}">
                <a16:creationId xmlns:a16="http://schemas.microsoft.com/office/drawing/2014/main" id="{6DF04A02-FB69-C04C-8B14-9481AD146DE8}"/>
              </a:ext>
            </a:extLst>
          </p:cNvPr>
          <p:cNvPicPr>
            <a:picLocks noChangeAspect="1"/>
          </p:cNvPicPr>
          <p:nvPr/>
        </p:nvPicPr>
        <p:blipFill>
          <a:blip r:embed="rId2"/>
          <a:stretch>
            <a:fillRect/>
          </a:stretch>
        </p:blipFill>
        <p:spPr>
          <a:xfrm>
            <a:off x="2824824" y="3518539"/>
            <a:ext cx="6392167" cy="2324424"/>
          </a:xfrm>
          <a:prstGeom prst="rect">
            <a:avLst/>
          </a:prstGeom>
        </p:spPr>
      </p:pic>
      <p:sp>
        <p:nvSpPr>
          <p:cNvPr id="13" name="TextBox 12">
            <a:extLst>
              <a:ext uri="{FF2B5EF4-FFF2-40B4-BE49-F238E27FC236}">
                <a16:creationId xmlns:a16="http://schemas.microsoft.com/office/drawing/2014/main" id="{BBEA1494-CBA7-D386-FFE2-8E441D1881B6}"/>
              </a:ext>
            </a:extLst>
          </p:cNvPr>
          <p:cNvSpPr txBox="1"/>
          <p:nvPr/>
        </p:nvSpPr>
        <p:spPr>
          <a:xfrm>
            <a:off x="935854" y="5842963"/>
            <a:ext cx="10782670" cy="923330"/>
          </a:xfrm>
          <a:prstGeom prst="rect">
            <a:avLst/>
          </a:prstGeom>
          <a:noFill/>
        </p:spPr>
        <p:txBody>
          <a:bodyPr wrap="square">
            <a:spAutoFit/>
          </a:bodyPr>
          <a:lstStyle/>
          <a:p>
            <a:r>
              <a:rPr lang="en-CA" dirty="0"/>
              <a:t>To enter this domain, you must deeply understand basic machine learning concepts such as neural networks, CNN, Recurrent Neural Networks, Generative adversarial neural networks, etc. And we use </a:t>
            </a:r>
            <a:r>
              <a:rPr lang="en-US" dirty="0"/>
              <a:t>deep learning frameworks like TensorFlow, </a:t>
            </a:r>
            <a:r>
              <a:rPr lang="en-US" dirty="0" err="1"/>
              <a:t>PyTorch</a:t>
            </a:r>
            <a:r>
              <a:rPr lang="en-US" dirty="0"/>
              <a:t>, Keras etc.</a:t>
            </a:r>
            <a:endParaRPr lang="en-CA" dirty="0"/>
          </a:p>
        </p:txBody>
      </p:sp>
    </p:spTree>
    <p:extLst>
      <p:ext uri="{BB962C8B-B14F-4D97-AF65-F5344CB8AC3E}">
        <p14:creationId xmlns:p14="http://schemas.microsoft.com/office/powerpoint/2010/main" val="314557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52BA-8F5E-DBFD-C27E-0313B58EC1C2}"/>
              </a:ext>
            </a:extLst>
          </p:cNvPr>
          <p:cNvSpPr>
            <a:spLocks noGrp="1"/>
          </p:cNvSpPr>
          <p:nvPr>
            <p:ph type="title"/>
          </p:nvPr>
        </p:nvSpPr>
        <p:spPr>
          <a:xfrm>
            <a:off x="838200" y="365125"/>
            <a:ext cx="10515600" cy="806727"/>
          </a:xfrm>
        </p:spPr>
        <p:txBody>
          <a:bodyPr/>
          <a:lstStyle/>
          <a:p>
            <a:r>
              <a:rPr lang="en-US" b="1" dirty="0"/>
              <a:t>Task Associated with Computer Vision</a:t>
            </a:r>
            <a:endParaRPr lang="en-CA" dirty="0"/>
          </a:p>
        </p:txBody>
      </p:sp>
      <p:sp>
        <p:nvSpPr>
          <p:cNvPr id="3" name="Slide Number Placeholder 2">
            <a:extLst>
              <a:ext uri="{FF2B5EF4-FFF2-40B4-BE49-F238E27FC236}">
                <a16:creationId xmlns:a16="http://schemas.microsoft.com/office/drawing/2014/main" id="{2067B4EC-BDAE-EB55-D074-DA61235CD282}"/>
              </a:ext>
            </a:extLst>
          </p:cNvPr>
          <p:cNvSpPr>
            <a:spLocks noGrp="1"/>
          </p:cNvSpPr>
          <p:nvPr>
            <p:ph type="sldNum" sz="quarter" idx="12"/>
          </p:nvPr>
        </p:nvSpPr>
        <p:spPr/>
        <p:txBody>
          <a:bodyPr/>
          <a:lstStyle/>
          <a:p>
            <a:fld id="{B20BAE8A-BB5C-499D-956E-1AE79ABD6EE1}" type="slidenum">
              <a:rPr lang="en-CA" smtClean="0"/>
              <a:t>19</a:t>
            </a:fld>
            <a:endParaRPr lang="en-CA"/>
          </a:p>
        </p:txBody>
      </p:sp>
      <p:sp>
        <p:nvSpPr>
          <p:cNvPr id="4" name="TextBox 3">
            <a:extLst>
              <a:ext uri="{FF2B5EF4-FFF2-40B4-BE49-F238E27FC236}">
                <a16:creationId xmlns:a16="http://schemas.microsoft.com/office/drawing/2014/main" id="{435D724A-60E2-E77B-700B-6825A5953172}"/>
              </a:ext>
            </a:extLst>
          </p:cNvPr>
          <p:cNvSpPr txBox="1"/>
          <p:nvPr/>
        </p:nvSpPr>
        <p:spPr>
          <a:xfrm>
            <a:off x="935854" y="1100832"/>
            <a:ext cx="6094520" cy="461665"/>
          </a:xfrm>
          <a:prstGeom prst="rect">
            <a:avLst/>
          </a:prstGeom>
          <a:noFill/>
        </p:spPr>
        <p:txBody>
          <a:bodyPr wrap="square">
            <a:spAutoFit/>
          </a:bodyPr>
          <a:lstStyle/>
          <a:p>
            <a:r>
              <a:rPr lang="en-CA" sz="2400" b="1" dirty="0"/>
              <a:t>Image Processing</a:t>
            </a:r>
          </a:p>
        </p:txBody>
      </p:sp>
      <p:sp>
        <p:nvSpPr>
          <p:cNvPr id="6" name="TextBox 5">
            <a:extLst>
              <a:ext uri="{FF2B5EF4-FFF2-40B4-BE49-F238E27FC236}">
                <a16:creationId xmlns:a16="http://schemas.microsoft.com/office/drawing/2014/main" id="{8AB79D43-3FD8-D95B-9B39-FBEEF9309325}"/>
              </a:ext>
            </a:extLst>
          </p:cNvPr>
          <p:cNvSpPr txBox="1"/>
          <p:nvPr/>
        </p:nvSpPr>
        <p:spPr>
          <a:xfrm>
            <a:off x="935853" y="1562497"/>
            <a:ext cx="10515599" cy="923330"/>
          </a:xfrm>
          <a:prstGeom prst="rect">
            <a:avLst/>
          </a:prstGeom>
          <a:noFill/>
        </p:spPr>
        <p:txBody>
          <a:bodyPr wrap="square">
            <a:spAutoFit/>
          </a:bodyPr>
          <a:lstStyle/>
          <a:p>
            <a:r>
              <a:rPr lang="en-CA" dirty="0"/>
              <a:t>Image processing involves techniques for performing operations on images to enhance them or extract useful information. It's a form of signal processing where the input is an image, like a photograph or video frame, and the output can be either an image or a set of characteristics or parameters related to the image.</a:t>
            </a:r>
          </a:p>
        </p:txBody>
      </p:sp>
      <p:sp>
        <p:nvSpPr>
          <p:cNvPr id="8" name="TextBox 7">
            <a:extLst>
              <a:ext uri="{FF2B5EF4-FFF2-40B4-BE49-F238E27FC236}">
                <a16:creationId xmlns:a16="http://schemas.microsoft.com/office/drawing/2014/main" id="{C2B757D1-9461-10D0-F339-EC8E97A2AAE6}"/>
              </a:ext>
            </a:extLst>
          </p:cNvPr>
          <p:cNvSpPr txBox="1"/>
          <p:nvPr/>
        </p:nvSpPr>
        <p:spPr>
          <a:xfrm>
            <a:off x="935854" y="2697890"/>
            <a:ext cx="10515598" cy="646331"/>
          </a:xfrm>
          <a:prstGeom prst="rect">
            <a:avLst/>
          </a:prstGeom>
          <a:noFill/>
        </p:spPr>
        <p:txBody>
          <a:bodyPr wrap="square">
            <a:spAutoFit/>
          </a:bodyPr>
          <a:lstStyle/>
          <a:p>
            <a:r>
              <a:rPr lang="en-CA" dirty="0"/>
              <a:t>The primary goal is to perform specific operations on an image to get an enhanced image or to extract some useful information from it. It's more about manipulating the image data to achieve desired results.</a:t>
            </a:r>
          </a:p>
        </p:txBody>
      </p:sp>
      <p:pic>
        <p:nvPicPr>
          <p:cNvPr id="10" name="Picture 9">
            <a:extLst>
              <a:ext uri="{FF2B5EF4-FFF2-40B4-BE49-F238E27FC236}">
                <a16:creationId xmlns:a16="http://schemas.microsoft.com/office/drawing/2014/main" id="{328107E4-6985-2DA5-27DB-29E7A8D2768A}"/>
              </a:ext>
            </a:extLst>
          </p:cNvPr>
          <p:cNvPicPr>
            <a:picLocks noChangeAspect="1"/>
          </p:cNvPicPr>
          <p:nvPr/>
        </p:nvPicPr>
        <p:blipFill>
          <a:blip r:embed="rId2"/>
          <a:stretch>
            <a:fillRect/>
          </a:stretch>
        </p:blipFill>
        <p:spPr>
          <a:xfrm>
            <a:off x="2737746" y="3513780"/>
            <a:ext cx="6592220" cy="2638793"/>
          </a:xfrm>
          <a:prstGeom prst="rect">
            <a:avLst/>
          </a:prstGeom>
        </p:spPr>
      </p:pic>
    </p:spTree>
    <p:extLst>
      <p:ext uri="{BB962C8B-B14F-4D97-AF65-F5344CB8AC3E}">
        <p14:creationId xmlns:p14="http://schemas.microsoft.com/office/powerpoint/2010/main" val="17483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77D1-BD40-BD4C-0FF1-281095432945}"/>
              </a:ext>
            </a:extLst>
          </p:cNvPr>
          <p:cNvSpPr>
            <a:spLocks noGrp="1"/>
          </p:cNvSpPr>
          <p:nvPr>
            <p:ph type="title"/>
          </p:nvPr>
        </p:nvSpPr>
        <p:spPr>
          <a:xfrm>
            <a:off x="758301" y="416567"/>
            <a:ext cx="10515600" cy="906206"/>
          </a:xfrm>
        </p:spPr>
        <p:txBody>
          <a:bodyPr>
            <a:normAutofit/>
          </a:bodyPr>
          <a:lstStyle/>
          <a:p>
            <a:r>
              <a:rPr lang="en-US" b="1" dirty="0"/>
              <a:t>Critical Path</a:t>
            </a:r>
            <a:endParaRPr lang="en-CA" b="1" dirty="0"/>
          </a:p>
        </p:txBody>
      </p:sp>
      <p:sp>
        <p:nvSpPr>
          <p:cNvPr id="3" name="Slide Number Placeholder 2">
            <a:extLst>
              <a:ext uri="{FF2B5EF4-FFF2-40B4-BE49-F238E27FC236}">
                <a16:creationId xmlns:a16="http://schemas.microsoft.com/office/drawing/2014/main" id="{DB37DA7B-31FF-B6B1-4681-0CD89AD9CBF1}"/>
              </a:ext>
            </a:extLst>
          </p:cNvPr>
          <p:cNvSpPr>
            <a:spLocks noGrp="1"/>
          </p:cNvSpPr>
          <p:nvPr>
            <p:ph type="sldNum" sz="quarter" idx="12"/>
          </p:nvPr>
        </p:nvSpPr>
        <p:spPr/>
        <p:txBody>
          <a:bodyPr/>
          <a:lstStyle/>
          <a:p>
            <a:fld id="{B20BAE8A-BB5C-499D-956E-1AE79ABD6EE1}" type="slidenum">
              <a:rPr lang="en-CA" smtClean="0"/>
              <a:t>2</a:t>
            </a:fld>
            <a:endParaRPr lang="en-CA"/>
          </a:p>
        </p:txBody>
      </p:sp>
      <p:sp>
        <p:nvSpPr>
          <p:cNvPr id="5" name="TextBox 4">
            <a:extLst>
              <a:ext uri="{FF2B5EF4-FFF2-40B4-BE49-F238E27FC236}">
                <a16:creationId xmlns:a16="http://schemas.microsoft.com/office/drawing/2014/main" id="{1C2C1104-AA21-A026-6CC1-8D58C1127F5D}"/>
              </a:ext>
            </a:extLst>
          </p:cNvPr>
          <p:cNvSpPr txBox="1"/>
          <p:nvPr/>
        </p:nvSpPr>
        <p:spPr>
          <a:xfrm>
            <a:off x="4664476" y="2698435"/>
            <a:ext cx="6094520" cy="1046440"/>
          </a:xfrm>
          <a:prstGeom prst="rect">
            <a:avLst/>
          </a:prstGeom>
          <a:noFill/>
        </p:spPr>
        <p:txBody>
          <a:bodyPr wrap="square">
            <a:spAutoFit/>
          </a:bodyPr>
          <a:lstStyle/>
          <a:p>
            <a:endParaRPr lang="en-CA" dirty="0"/>
          </a:p>
          <a:p>
            <a:r>
              <a:rPr lang="en-CA" sz="4400" dirty="0"/>
              <a:t>Coming soon…..</a:t>
            </a:r>
          </a:p>
        </p:txBody>
      </p:sp>
    </p:spTree>
    <p:extLst>
      <p:ext uri="{BB962C8B-B14F-4D97-AF65-F5344CB8AC3E}">
        <p14:creationId xmlns:p14="http://schemas.microsoft.com/office/powerpoint/2010/main" val="1986254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52BA-8F5E-DBFD-C27E-0313B58EC1C2}"/>
              </a:ext>
            </a:extLst>
          </p:cNvPr>
          <p:cNvSpPr>
            <a:spLocks noGrp="1"/>
          </p:cNvSpPr>
          <p:nvPr>
            <p:ph type="title"/>
          </p:nvPr>
        </p:nvSpPr>
        <p:spPr>
          <a:xfrm>
            <a:off x="838200" y="365125"/>
            <a:ext cx="10515600" cy="806727"/>
          </a:xfrm>
        </p:spPr>
        <p:txBody>
          <a:bodyPr/>
          <a:lstStyle/>
          <a:p>
            <a:r>
              <a:rPr lang="en-US" b="1" dirty="0"/>
              <a:t>Task Associated with Computer Vision</a:t>
            </a:r>
            <a:endParaRPr lang="en-CA" dirty="0"/>
          </a:p>
        </p:txBody>
      </p:sp>
      <p:sp>
        <p:nvSpPr>
          <p:cNvPr id="3" name="Slide Number Placeholder 2">
            <a:extLst>
              <a:ext uri="{FF2B5EF4-FFF2-40B4-BE49-F238E27FC236}">
                <a16:creationId xmlns:a16="http://schemas.microsoft.com/office/drawing/2014/main" id="{2067B4EC-BDAE-EB55-D074-DA61235CD282}"/>
              </a:ext>
            </a:extLst>
          </p:cNvPr>
          <p:cNvSpPr>
            <a:spLocks noGrp="1"/>
          </p:cNvSpPr>
          <p:nvPr>
            <p:ph type="sldNum" sz="quarter" idx="12"/>
          </p:nvPr>
        </p:nvSpPr>
        <p:spPr/>
        <p:txBody>
          <a:bodyPr/>
          <a:lstStyle/>
          <a:p>
            <a:fld id="{B20BAE8A-BB5C-499D-956E-1AE79ABD6EE1}" type="slidenum">
              <a:rPr lang="en-CA" smtClean="0"/>
              <a:t>20</a:t>
            </a:fld>
            <a:endParaRPr lang="en-CA"/>
          </a:p>
        </p:txBody>
      </p:sp>
      <p:sp>
        <p:nvSpPr>
          <p:cNvPr id="4" name="TextBox 3">
            <a:extLst>
              <a:ext uri="{FF2B5EF4-FFF2-40B4-BE49-F238E27FC236}">
                <a16:creationId xmlns:a16="http://schemas.microsoft.com/office/drawing/2014/main" id="{435D724A-60E2-E77B-700B-6825A5953172}"/>
              </a:ext>
            </a:extLst>
          </p:cNvPr>
          <p:cNvSpPr txBox="1"/>
          <p:nvPr/>
        </p:nvSpPr>
        <p:spPr>
          <a:xfrm>
            <a:off x="935854" y="1100832"/>
            <a:ext cx="6094520" cy="461665"/>
          </a:xfrm>
          <a:prstGeom prst="rect">
            <a:avLst/>
          </a:prstGeom>
          <a:noFill/>
        </p:spPr>
        <p:txBody>
          <a:bodyPr wrap="square">
            <a:spAutoFit/>
          </a:bodyPr>
          <a:lstStyle/>
          <a:p>
            <a:r>
              <a:rPr lang="en-CA" sz="2400" b="1" dirty="0"/>
              <a:t>Image Processing</a:t>
            </a:r>
          </a:p>
        </p:txBody>
      </p:sp>
      <p:sp>
        <p:nvSpPr>
          <p:cNvPr id="6" name="TextBox 5">
            <a:extLst>
              <a:ext uri="{FF2B5EF4-FFF2-40B4-BE49-F238E27FC236}">
                <a16:creationId xmlns:a16="http://schemas.microsoft.com/office/drawing/2014/main" id="{8AB79D43-3FD8-D95B-9B39-FBEEF9309325}"/>
              </a:ext>
            </a:extLst>
          </p:cNvPr>
          <p:cNvSpPr txBox="1"/>
          <p:nvPr/>
        </p:nvSpPr>
        <p:spPr>
          <a:xfrm>
            <a:off x="935853" y="1562497"/>
            <a:ext cx="10515599" cy="646331"/>
          </a:xfrm>
          <a:prstGeom prst="rect">
            <a:avLst/>
          </a:prstGeom>
          <a:noFill/>
        </p:spPr>
        <p:txBody>
          <a:bodyPr wrap="square">
            <a:spAutoFit/>
          </a:bodyPr>
          <a:lstStyle/>
          <a:p>
            <a:r>
              <a:rPr lang="en-US" dirty="0"/>
              <a:t>It includes tasks like image enhancement (contrast adjustment, noise removal), image restoration, edge detection, image segmentation, and color processing.</a:t>
            </a:r>
            <a:endParaRPr lang="en-CA" dirty="0"/>
          </a:p>
        </p:txBody>
      </p:sp>
      <p:sp>
        <p:nvSpPr>
          <p:cNvPr id="8" name="TextBox 7">
            <a:extLst>
              <a:ext uri="{FF2B5EF4-FFF2-40B4-BE49-F238E27FC236}">
                <a16:creationId xmlns:a16="http://schemas.microsoft.com/office/drawing/2014/main" id="{C2B757D1-9461-10D0-F339-EC8E97A2AAE6}"/>
              </a:ext>
            </a:extLst>
          </p:cNvPr>
          <p:cNvSpPr txBox="1"/>
          <p:nvPr/>
        </p:nvSpPr>
        <p:spPr>
          <a:xfrm>
            <a:off x="935853" y="2276307"/>
            <a:ext cx="10515598" cy="646331"/>
          </a:xfrm>
          <a:prstGeom prst="rect">
            <a:avLst/>
          </a:prstGeom>
          <a:noFill/>
        </p:spPr>
        <p:txBody>
          <a:bodyPr wrap="square">
            <a:spAutoFit/>
          </a:bodyPr>
          <a:lstStyle/>
          <a:p>
            <a:r>
              <a:rPr lang="en-US" dirty="0"/>
              <a:t>Used in various fields such as medical imaging (MRI, CT scans), remote sensing, image sharpening and restoration, color correction, etc.</a:t>
            </a:r>
            <a:endParaRPr lang="en-CA" dirty="0"/>
          </a:p>
        </p:txBody>
      </p:sp>
      <p:sp>
        <p:nvSpPr>
          <p:cNvPr id="7" name="TextBox 6">
            <a:extLst>
              <a:ext uri="{FF2B5EF4-FFF2-40B4-BE49-F238E27FC236}">
                <a16:creationId xmlns:a16="http://schemas.microsoft.com/office/drawing/2014/main" id="{78E4498A-EF88-73F3-DBEB-8504A6968E1B}"/>
              </a:ext>
            </a:extLst>
          </p:cNvPr>
          <p:cNvSpPr txBox="1"/>
          <p:nvPr/>
        </p:nvSpPr>
        <p:spPr>
          <a:xfrm>
            <a:off x="935854" y="3012033"/>
            <a:ext cx="10028068" cy="646331"/>
          </a:xfrm>
          <a:prstGeom prst="rect">
            <a:avLst/>
          </a:prstGeom>
          <a:noFill/>
        </p:spPr>
        <p:txBody>
          <a:bodyPr wrap="square">
            <a:spAutoFit/>
          </a:bodyPr>
          <a:lstStyle/>
          <a:p>
            <a:r>
              <a:rPr lang="en-CA" dirty="0"/>
              <a:t>We use software like Adobe Photoshop for basic image processing, and more advanced tools like MATLAB, OpenCV for complex operations.</a:t>
            </a:r>
          </a:p>
        </p:txBody>
      </p:sp>
      <p:pic>
        <p:nvPicPr>
          <p:cNvPr id="11" name="Picture 10">
            <a:extLst>
              <a:ext uri="{FF2B5EF4-FFF2-40B4-BE49-F238E27FC236}">
                <a16:creationId xmlns:a16="http://schemas.microsoft.com/office/drawing/2014/main" id="{96A5AF3D-50D8-871E-5A41-E1F29EFEACAD}"/>
              </a:ext>
            </a:extLst>
          </p:cNvPr>
          <p:cNvPicPr>
            <a:picLocks noChangeAspect="1"/>
          </p:cNvPicPr>
          <p:nvPr/>
        </p:nvPicPr>
        <p:blipFill>
          <a:blip r:embed="rId2"/>
          <a:stretch>
            <a:fillRect/>
          </a:stretch>
        </p:blipFill>
        <p:spPr>
          <a:xfrm>
            <a:off x="3578199" y="3747759"/>
            <a:ext cx="3250003" cy="2409185"/>
          </a:xfrm>
          <a:prstGeom prst="rect">
            <a:avLst/>
          </a:prstGeom>
        </p:spPr>
      </p:pic>
      <p:sp>
        <p:nvSpPr>
          <p:cNvPr id="13" name="TextBox 12">
            <a:extLst>
              <a:ext uri="{FF2B5EF4-FFF2-40B4-BE49-F238E27FC236}">
                <a16:creationId xmlns:a16="http://schemas.microsoft.com/office/drawing/2014/main" id="{6D2C52D1-5E18-019A-152F-12088BC06B48}"/>
              </a:ext>
            </a:extLst>
          </p:cNvPr>
          <p:cNvSpPr txBox="1"/>
          <p:nvPr/>
        </p:nvSpPr>
        <p:spPr>
          <a:xfrm>
            <a:off x="4512076" y="6228918"/>
            <a:ext cx="5386526" cy="369332"/>
          </a:xfrm>
          <a:prstGeom prst="rect">
            <a:avLst/>
          </a:prstGeom>
          <a:noFill/>
        </p:spPr>
        <p:txBody>
          <a:bodyPr wrap="square">
            <a:spAutoFit/>
          </a:bodyPr>
          <a:lstStyle/>
          <a:p>
            <a:r>
              <a:rPr lang="en-CA" dirty="0"/>
              <a:t> Color Correction </a:t>
            </a:r>
          </a:p>
        </p:txBody>
      </p:sp>
    </p:spTree>
    <p:extLst>
      <p:ext uri="{BB962C8B-B14F-4D97-AF65-F5344CB8AC3E}">
        <p14:creationId xmlns:p14="http://schemas.microsoft.com/office/powerpoint/2010/main" val="21826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A9297-1478-0E08-50B4-86AC336B30C6}"/>
              </a:ext>
            </a:extLst>
          </p:cNvPr>
          <p:cNvSpPr>
            <a:spLocks noGrp="1"/>
          </p:cNvSpPr>
          <p:nvPr>
            <p:ph type="title"/>
          </p:nvPr>
        </p:nvSpPr>
        <p:spPr>
          <a:xfrm>
            <a:off x="4078549" y="2899383"/>
            <a:ext cx="6361592" cy="1325563"/>
          </a:xfrm>
        </p:spPr>
        <p:txBody>
          <a:bodyPr/>
          <a:lstStyle/>
          <a:p>
            <a:r>
              <a:rPr lang="en-CA" sz="4400" b="1" dirty="0"/>
              <a:t>Image Processing</a:t>
            </a:r>
            <a:br>
              <a:rPr lang="en-CA" sz="4400" b="1" dirty="0"/>
            </a:br>
            <a:endParaRPr lang="en-CA" dirty="0"/>
          </a:p>
        </p:txBody>
      </p:sp>
      <p:sp>
        <p:nvSpPr>
          <p:cNvPr id="3" name="Slide Number Placeholder 2">
            <a:extLst>
              <a:ext uri="{FF2B5EF4-FFF2-40B4-BE49-F238E27FC236}">
                <a16:creationId xmlns:a16="http://schemas.microsoft.com/office/drawing/2014/main" id="{09F3D82F-B7DA-B91E-D4EF-585E0AEF2C5D}"/>
              </a:ext>
            </a:extLst>
          </p:cNvPr>
          <p:cNvSpPr>
            <a:spLocks noGrp="1"/>
          </p:cNvSpPr>
          <p:nvPr>
            <p:ph type="sldNum" sz="quarter" idx="12"/>
          </p:nvPr>
        </p:nvSpPr>
        <p:spPr/>
        <p:txBody>
          <a:bodyPr/>
          <a:lstStyle/>
          <a:p>
            <a:fld id="{B20BAE8A-BB5C-499D-956E-1AE79ABD6EE1}" type="slidenum">
              <a:rPr lang="en-CA" smtClean="0"/>
              <a:t>21</a:t>
            </a:fld>
            <a:endParaRPr lang="en-CA"/>
          </a:p>
        </p:txBody>
      </p:sp>
    </p:spTree>
    <p:extLst>
      <p:ext uri="{BB962C8B-B14F-4D97-AF65-F5344CB8AC3E}">
        <p14:creationId xmlns:p14="http://schemas.microsoft.com/office/powerpoint/2010/main" val="3277841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BF8C-D685-3619-5ED4-BB982F45B060}"/>
              </a:ext>
            </a:extLst>
          </p:cNvPr>
          <p:cNvSpPr>
            <a:spLocks noGrp="1"/>
          </p:cNvSpPr>
          <p:nvPr>
            <p:ph type="title"/>
          </p:nvPr>
        </p:nvSpPr>
        <p:spPr>
          <a:xfrm>
            <a:off x="838200" y="365126"/>
            <a:ext cx="10515600" cy="691318"/>
          </a:xfrm>
        </p:spPr>
        <p:txBody>
          <a:bodyPr>
            <a:normAutofit fontScale="90000"/>
          </a:bodyPr>
          <a:lstStyle/>
          <a:p>
            <a:r>
              <a:rPr lang="en-CA" sz="4400" b="1" dirty="0"/>
              <a:t>Image Processing</a:t>
            </a:r>
            <a:endParaRPr lang="en-CA" dirty="0"/>
          </a:p>
        </p:txBody>
      </p:sp>
      <p:sp>
        <p:nvSpPr>
          <p:cNvPr id="3" name="Slide Number Placeholder 2">
            <a:extLst>
              <a:ext uri="{FF2B5EF4-FFF2-40B4-BE49-F238E27FC236}">
                <a16:creationId xmlns:a16="http://schemas.microsoft.com/office/drawing/2014/main" id="{F849A3DD-749A-8B4A-3D8C-DD62994DE3BB}"/>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5" name="TextBox 4">
            <a:extLst>
              <a:ext uri="{FF2B5EF4-FFF2-40B4-BE49-F238E27FC236}">
                <a16:creationId xmlns:a16="http://schemas.microsoft.com/office/drawing/2014/main" id="{7CD22ADA-DAA2-BD06-20FA-E3EECB07DA35}"/>
              </a:ext>
            </a:extLst>
          </p:cNvPr>
          <p:cNvSpPr txBox="1"/>
          <p:nvPr/>
        </p:nvSpPr>
        <p:spPr>
          <a:xfrm>
            <a:off x="838200" y="1056444"/>
            <a:ext cx="10303276" cy="923330"/>
          </a:xfrm>
          <a:prstGeom prst="rect">
            <a:avLst/>
          </a:prstGeom>
          <a:noFill/>
        </p:spPr>
        <p:txBody>
          <a:bodyPr wrap="square">
            <a:spAutoFit/>
          </a:bodyPr>
          <a:lstStyle/>
          <a:p>
            <a:pPr marL="285750" indent="-285750">
              <a:buFont typeface="Arial" panose="020B0604020202020204" pitchFamily="34" charset="0"/>
              <a:buChar char="•"/>
            </a:pPr>
            <a:r>
              <a:rPr lang="en-CA" dirty="0"/>
              <a:t>Extracting information from images is essential to a wide variety of applications, such as diagnosing medical conditions, studying the impact of climate change, designing autonomous systems, improving agriculture, etc. </a:t>
            </a:r>
          </a:p>
        </p:txBody>
      </p:sp>
      <p:pic>
        <p:nvPicPr>
          <p:cNvPr id="7" name="Picture 6">
            <a:extLst>
              <a:ext uri="{FF2B5EF4-FFF2-40B4-BE49-F238E27FC236}">
                <a16:creationId xmlns:a16="http://schemas.microsoft.com/office/drawing/2014/main" id="{D0579B14-93D9-BFF3-1932-9B161098EA7D}"/>
              </a:ext>
            </a:extLst>
          </p:cNvPr>
          <p:cNvPicPr>
            <a:picLocks noChangeAspect="1"/>
          </p:cNvPicPr>
          <p:nvPr/>
        </p:nvPicPr>
        <p:blipFill>
          <a:blip r:embed="rId2"/>
          <a:stretch>
            <a:fillRect/>
          </a:stretch>
        </p:blipFill>
        <p:spPr>
          <a:xfrm>
            <a:off x="348001" y="2171525"/>
            <a:ext cx="3602562" cy="2401708"/>
          </a:xfrm>
          <a:prstGeom prst="rect">
            <a:avLst/>
          </a:prstGeom>
        </p:spPr>
      </p:pic>
      <p:pic>
        <p:nvPicPr>
          <p:cNvPr id="9" name="Picture 8">
            <a:extLst>
              <a:ext uri="{FF2B5EF4-FFF2-40B4-BE49-F238E27FC236}">
                <a16:creationId xmlns:a16="http://schemas.microsoft.com/office/drawing/2014/main" id="{DA279B0B-FE5A-A014-FEF3-7B47CB323010}"/>
              </a:ext>
            </a:extLst>
          </p:cNvPr>
          <p:cNvPicPr>
            <a:picLocks noChangeAspect="1"/>
          </p:cNvPicPr>
          <p:nvPr/>
        </p:nvPicPr>
        <p:blipFill>
          <a:blip r:embed="rId3"/>
          <a:stretch>
            <a:fillRect/>
          </a:stretch>
        </p:blipFill>
        <p:spPr>
          <a:xfrm>
            <a:off x="4613765" y="2171525"/>
            <a:ext cx="2612658" cy="2350384"/>
          </a:xfrm>
          <a:prstGeom prst="rect">
            <a:avLst/>
          </a:prstGeom>
        </p:spPr>
      </p:pic>
      <p:pic>
        <p:nvPicPr>
          <p:cNvPr id="11" name="Picture 10">
            <a:extLst>
              <a:ext uri="{FF2B5EF4-FFF2-40B4-BE49-F238E27FC236}">
                <a16:creationId xmlns:a16="http://schemas.microsoft.com/office/drawing/2014/main" id="{687F7554-50AB-4B21-9F95-9C599C2D01E2}"/>
              </a:ext>
            </a:extLst>
          </p:cNvPr>
          <p:cNvPicPr>
            <a:picLocks noChangeAspect="1"/>
          </p:cNvPicPr>
          <p:nvPr/>
        </p:nvPicPr>
        <p:blipFill>
          <a:blip r:embed="rId4"/>
          <a:stretch>
            <a:fillRect/>
          </a:stretch>
        </p:blipFill>
        <p:spPr>
          <a:xfrm>
            <a:off x="7634796" y="2171524"/>
            <a:ext cx="3506680" cy="2342945"/>
          </a:xfrm>
          <a:prstGeom prst="rect">
            <a:avLst/>
          </a:prstGeom>
        </p:spPr>
      </p:pic>
      <p:pic>
        <p:nvPicPr>
          <p:cNvPr id="13" name="Picture 12">
            <a:extLst>
              <a:ext uri="{FF2B5EF4-FFF2-40B4-BE49-F238E27FC236}">
                <a16:creationId xmlns:a16="http://schemas.microsoft.com/office/drawing/2014/main" id="{3B58B2A4-D4E1-D61F-A75F-515A193978FA}"/>
              </a:ext>
            </a:extLst>
          </p:cNvPr>
          <p:cNvPicPr>
            <a:picLocks noChangeAspect="1"/>
          </p:cNvPicPr>
          <p:nvPr/>
        </p:nvPicPr>
        <p:blipFill>
          <a:blip r:embed="rId5"/>
          <a:stretch>
            <a:fillRect/>
          </a:stretch>
        </p:blipFill>
        <p:spPr>
          <a:xfrm>
            <a:off x="4565653" y="4701751"/>
            <a:ext cx="2848370" cy="1979773"/>
          </a:xfrm>
          <a:prstGeom prst="rect">
            <a:avLst/>
          </a:prstGeom>
        </p:spPr>
      </p:pic>
    </p:spTree>
    <p:extLst>
      <p:ext uri="{BB962C8B-B14F-4D97-AF65-F5344CB8AC3E}">
        <p14:creationId xmlns:p14="http://schemas.microsoft.com/office/powerpoint/2010/main" val="34115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A2BA-6409-2335-B72C-23AF8F1217D5}"/>
              </a:ext>
            </a:extLst>
          </p:cNvPr>
          <p:cNvSpPr>
            <a:spLocks noGrp="1"/>
          </p:cNvSpPr>
          <p:nvPr>
            <p:ph type="title"/>
          </p:nvPr>
        </p:nvSpPr>
        <p:spPr>
          <a:xfrm>
            <a:off x="838200" y="365125"/>
            <a:ext cx="10515600" cy="709073"/>
          </a:xfrm>
        </p:spPr>
        <p:txBody>
          <a:bodyPr/>
          <a:lstStyle/>
          <a:p>
            <a:r>
              <a:rPr lang="en-US" b="1" dirty="0"/>
              <a:t>What we will Learn?</a:t>
            </a:r>
            <a:endParaRPr lang="en-CA" b="1" dirty="0"/>
          </a:p>
        </p:txBody>
      </p:sp>
      <p:sp>
        <p:nvSpPr>
          <p:cNvPr id="3" name="Slide Number Placeholder 2">
            <a:extLst>
              <a:ext uri="{FF2B5EF4-FFF2-40B4-BE49-F238E27FC236}">
                <a16:creationId xmlns:a16="http://schemas.microsoft.com/office/drawing/2014/main" id="{4C192FDD-5D9C-D63C-C598-DF174B419A0B}"/>
              </a:ext>
            </a:extLst>
          </p:cNvPr>
          <p:cNvSpPr>
            <a:spLocks noGrp="1"/>
          </p:cNvSpPr>
          <p:nvPr>
            <p:ph type="sldNum" sz="quarter" idx="12"/>
          </p:nvPr>
        </p:nvSpPr>
        <p:spPr/>
        <p:txBody>
          <a:bodyPr/>
          <a:lstStyle/>
          <a:p>
            <a:fld id="{B20BAE8A-BB5C-499D-956E-1AE79ABD6EE1}" type="slidenum">
              <a:rPr lang="en-CA" smtClean="0"/>
              <a:t>23</a:t>
            </a:fld>
            <a:endParaRPr lang="en-CA"/>
          </a:p>
        </p:txBody>
      </p:sp>
      <p:pic>
        <p:nvPicPr>
          <p:cNvPr id="7" name="Picture 6">
            <a:extLst>
              <a:ext uri="{FF2B5EF4-FFF2-40B4-BE49-F238E27FC236}">
                <a16:creationId xmlns:a16="http://schemas.microsoft.com/office/drawing/2014/main" id="{B73992A5-F134-B922-A1DF-D674609AF9CD}"/>
              </a:ext>
            </a:extLst>
          </p:cNvPr>
          <p:cNvPicPr>
            <a:picLocks noChangeAspect="1"/>
          </p:cNvPicPr>
          <p:nvPr/>
        </p:nvPicPr>
        <p:blipFill>
          <a:blip r:embed="rId2"/>
          <a:stretch>
            <a:fillRect/>
          </a:stretch>
        </p:blipFill>
        <p:spPr>
          <a:xfrm>
            <a:off x="985686" y="1357820"/>
            <a:ext cx="6716062" cy="4391638"/>
          </a:xfrm>
          <a:prstGeom prst="rect">
            <a:avLst/>
          </a:prstGeom>
        </p:spPr>
      </p:pic>
      <p:sp>
        <p:nvSpPr>
          <p:cNvPr id="9" name="TextBox 8">
            <a:extLst>
              <a:ext uri="{FF2B5EF4-FFF2-40B4-BE49-F238E27FC236}">
                <a16:creationId xmlns:a16="http://schemas.microsoft.com/office/drawing/2014/main" id="{88D8AC27-8864-8BE7-0026-CDE288A44110}"/>
              </a:ext>
            </a:extLst>
          </p:cNvPr>
          <p:cNvSpPr txBox="1"/>
          <p:nvPr/>
        </p:nvSpPr>
        <p:spPr>
          <a:xfrm>
            <a:off x="7959201" y="3068942"/>
            <a:ext cx="4045998" cy="646331"/>
          </a:xfrm>
          <a:prstGeom prst="rect">
            <a:avLst/>
          </a:prstGeom>
          <a:noFill/>
        </p:spPr>
        <p:txBody>
          <a:bodyPr wrap="square">
            <a:spAutoFit/>
          </a:bodyPr>
          <a:lstStyle/>
          <a:p>
            <a:r>
              <a:rPr lang="en-CA" dirty="0"/>
              <a:t>We will learn how to create common image adjustments </a:t>
            </a:r>
          </a:p>
        </p:txBody>
      </p:sp>
    </p:spTree>
    <p:extLst>
      <p:ext uri="{BB962C8B-B14F-4D97-AF65-F5344CB8AC3E}">
        <p14:creationId xmlns:p14="http://schemas.microsoft.com/office/powerpoint/2010/main" val="81671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E622-D436-D8B4-9986-B10B3C4345F5}"/>
              </a:ext>
            </a:extLst>
          </p:cNvPr>
          <p:cNvSpPr>
            <a:spLocks noGrp="1"/>
          </p:cNvSpPr>
          <p:nvPr>
            <p:ph type="title"/>
          </p:nvPr>
        </p:nvSpPr>
        <p:spPr>
          <a:xfrm>
            <a:off x="838200" y="365126"/>
            <a:ext cx="10515600" cy="833360"/>
          </a:xfrm>
        </p:spPr>
        <p:txBody>
          <a:bodyPr/>
          <a:lstStyle/>
          <a:p>
            <a:r>
              <a:rPr lang="en-US" b="1" dirty="0"/>
              <a:t>What we will Learn?</a:t>
            </a:r>
            <a:endParaRPr lang="en-CA" dirty="0"/>
          </a:p>
        </p:txBody>
      </p:sp>
      <p:sp>
        <p:nvSpPr>
          <p:cNvPr id="3" name="Slide Number Placeholder 2">
            <a:extLst>
              <a:ext uri="{FF2B5EF4-FFF2-40B4-BE49-F238E27FC236}">
                <a16:creationId xmlns:a16="http://schemas.microsoft.com/office/drawing/2014/main" id="{BC43AFC5-AB51-6D47-FAB6-092FC2B342B5}"/>
              </a:ext>
            </a:extLst>
          </p:cNvPr>
          <p:cNvSpPr>
            <a:spLocks noGrp="1"/>
          </p:cNvSpPr>
          <p:nvPr>
            <p:ph type="sldNum" sz="quarter" idx="12"/>
          </p:nvPr>
        </p:nvSpPr>
        <p:spPr/>
        <p:txBody>
          <a:bodyPr/>
          <a:lstStyle/>
          <a:p>
            <a:fld id="{B20BAE8A-BB5C-499D-956E-1AE79ABD6EE1}" type="slidenum">
              <a:rPr lang="en-CA" smtClean="0"/>
              <a:t>24</a:t>
            </a:fld>
            <a:endParaRPr lang="en-CA"/>
          </a:p>
        </p:txBody>
      </p:sp>
      <p:pic>
        <p:nvPicPr>
          <p:cNvPr id="11" name="Picture 10">
            <a:extLst>
              <a:ext uri="{FF2B5EF4-FFF2-40B4-BE49-F238E27FC236}">
                <a16:creationId xmlns:a16="http://schemas.microsoft.com/office/drawing/2014/main" id="{DA335239-421C-8086-DD9E-701398A7E2E4}"/>
              </a:ext>
            </a:extLst>
          </p:cNvPr>
          <p:cNvPicPr>
            <a:picLocks noChangeAspect="1"/>
          </p:cNvPicPr>
          <p:nvPr/>
        </p:nvPicPr>
        <p:blipFill>
          <a:blip r:embed="rId2"/>
          <a:stretch>
            <a:fillRect/>
          </a:stretch>
        </p:blipFill>
        <p:spPr>
          <a:xfrm>
            <a:off x="838200" y="1646503"/>
            <a:ext cx="6049219" cy="3067478"/>
          </a:xfrm>
          <a:prstGeom prst="rect">
            <a:avLst/>
          </a:prstGeom>
        </p:spPr>
      </p:pic>
      <p:pic>
        <p:nvPicPr>
          <p:cNvPr id="9" name="Picture 8">
            <a:extLst>
              <a:ext uri="{FF2B5EF4-FFF2-40B4-BE49-F238E27FC236}">
                <a16:creationId xmlns:a16="http://schemas.microsoft.com/office/drawing/2014/main" id="{57D0BFB2-0B1F-3D03-9AC7-BDA22C77D40D}"/>
              </a:ext>
            </a:extLst>
          </p:cNvPr>
          <p:cNvPicPr>
            <a:picLocks noChangeAspect="1"/>
          </p:cNvPicPr>
          <p:nvPr/>
        </p:nvPicPr>
        <p:blipFill>
          <a:blip r:embed="rId3"/>
          <a:stretch>
            <a:fillRect/>
          </a:stretch>
        </p:blipFill>
        <p:spPr>
          <a:xfrm>
            <a:off x="838199" y="1646503"/>
            <a:ext cx="6049219" cy="3010320"/>
          </a:xfrm>
          <a:prstGeom prst="rect">
            <a:avLst/>
          </a:prstGeom>
        </p:spPr>
      </p:pic>
      <p:pic>
        <p:nvPicPr>
          <p:cNvPr id="7" name="Picture 6">
            <a:extLst>
              <a:ext uri="{FF2B5EF4-FFF2-40B4-BE49-F238E27FC236}">
                <a16:creationId xmlns:a16="http://schemas.microsoft.com/office/drawing/2014/main" id="{72130721-89C0-F97B-0B95-104EA37BA5AE}"/>
              </a:ext>
            </a:extLst>
          </p:cNvPr>
          <p:cNvPicPr>
            <a:picLocks noChangeAspect="1"/>
          </p:cNvPicPr>
          <p:nvPr/>
        </p:nvPicPr>
        <p:blipFill>
          <a:blip r:embed="rId4"/>
          <a:stretch>
            <a:fillRect/>
          </a:stretch>
        </p:blipFill>
        <p:spPr>
          <a:xfrm>
            <a:off x="838199" y="1660792"/>
            <a:ext cx="6087325" cy="3038899"/>
          </a:xfrm>
          <a:prstGeom prst="rect">
            <a:avLst/>
          </a:prstGeom>
        </p:spPr>
      </p:pic>
      <p:pic>
        <p:nvPicPr>
          <p:cNvPr id="5" name="Picture 4">
            <a:extLst>
              <a:ext uri="{FF2B5EF4-FFF2-40B4-BE49-F238E27FC236}">
                <a16:creationId xmlns:a16="http://schemas.microsoft.com/office/drawing/2014/main" id="{784B8635-69B8-CE20-B858-195603B29F62}"/>
              </a:ext>
            </a:extLst>
          </p:cNvPr>
          <p:cNvPicPr>
            <a:picLocks noChangeAspect="1"/>
          </p:cNvPicPr>
          <p:nvPr/>
        </p:nvPicPr>
        <p:blipFill>
          <a:blip r:embed="rId5"/>
          <a:stretch>
            <a:fillRect/>
          </a:stretch>
        </p:blipFill>
        <p:spPr>
          <a:xfrm>
            <a:off x="838198" y="1627449"/>
            <a:ext cx="6211167" cy="3105583"/>
          </a:xfrm>
          <a:prstGeom prst="rect">
            <a:avLst/>
          </a:prstGeom>
        </p:spPr>
      </p:pic>
      <p:sp>
        <p:nvSpPr>
          <p:cNvPr id="6" name="TextBox 5">
            <a:extLst>
              <a:ext uri="{FF2B5EF4-FFF2-40B4-BE49-F238E27FC236}">
                <a16:creationId xmlns:a16="http://schemas.microsoft.com/office/drawing/2014/main" id="{A2D95D7D-5E34-5C31-6397-A354B9FB98B7}"/>
              </a:ext>
            </a:extLst>
          </p:cNvPr>
          <p:cNvSpPr txBox="1"/>
          <p:nvPr/>
        </p:nvSpPr>
        <p:spPr>
          <a:xfrm>
            <a:off x="7049365" y="2782669"/>
            <a:ext cx="4498759" cy="646331"/>
          </a:xfrm>
          <a:prstGeom prst="rect">
            <a:avLst/>
          </a:prstGeom>
          <a:noFill/>
        </p:spPr>
        <p:txBody>
          <a:bodyPr wrap="square">
            <a:spAutoFit/>
          </a:bodyPr>
          <a:lstStyle/>
          <a:p>
            <a:r>
              <a:rPr lang="en-CA" dirty="0"/>
              <a:t>How to isolate regions of interest for further analysis.</a:t>
            </a:r>
          </a:p>
        </p:txBody>
      </p:sp>
    </p:spTree>
    <p:extLst>
      <p:ext uri="{BB962C8B-B14F-4D97-AF65-F5344CB8AC3E}">
        <p14:creationId xmlns:p14="http://schemas.microsoft.com/office/powerpoint/2010/main" val="1353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E622-D436-D8B4-9986-B10B3C4345F5}"/>
              </a:ext>
            </a:extLst>
          </p:cNvPr>
          <p:cNvSpPr>
            <a:spLocks noGrp="1"/>
          </p:cNvSpPr>
          <p:nvPr>
            <p:ph type="title"/>
          </p:nvPr>
        </p:nvSpPr>
        <p:spPr>
          <a:xfrm>
            <a:off x="838200" y="365126"/>
            <a:ext cx="10515600" cy="833360"/>
          </a:xfrm>
        </p:spPr>
        <p:txBody>
          <a:bodyPr/>
          <a:lstStyle/>
          <a:p>
            <a:r>
              <a:rPr lang="en-US" b="1" dirty="0"/>
              <a:t>What we will Learn?</a:t>
            </a:r>
            <a:endParaRPr lang="en-CA" dirty="0"/>
          </a:p>
        </p:txBody>
      </p:sp>
      <p:sp>
        <p:nvSpPr>
          <p:cNvPr id="3" name="Slide Number Placeholder 2">
            <a:extLst>
              <a:ext uri="{FF2B5EF4-FFF2-40B4-BE49-F238E27FC236}">
                <a16:creationId xmlns:a16="http://schemas.microsoft.com/office/drawing/2014/main" id="{BC43AFC5-AB51-6D47-FAB6-092FC2B342B5}"/>
              </a:ext>
            </a:extLst>
          </p:cNvPr>
          <p:cNvSpPr>
            <a:spLocks noGrp="1"/>
          </p:cNvSpPr>
          <p:nvPr>
            <p:ph type="sldNum" sz="quarter" idx="12"/>
          </p:nvPr>
        </p:nvSpPr>
        <p:spPr/>
        <p:txBody>
          <a:bodyPr/>
          <a:lstStyle/>
          <a:p>
            <a:fld id="{B20BAE8A-BB5C-499D-956E-1AE79ABD6EE1}" type="slidenum">
              <a:rPr lang="en-CA" smtClean="0"/>
              <a:t>25</a:t>
            </a:fld>
            <a:endParaRPr lang="en-CA"/>
          </a:p>
        </p:txBody>
      </p:sp>
      <p:pic>
        <p:nvPicPr>
          <p:cNvPr id="12" name="Picture 11">
            <a:extLst>
              <a:ext uri="{FF2B5EF4-FFF2-40B4-BE49-F238E27FC236}">
                <a16:creationId xmlns:a16="http://schemas.microsoft.com/office/drawing/2014/main" id="{868C6244-5E33-DFF6-5F4D-77C0305A3889}"/>
              </a:ext>
            </a:extLst>
          </p:cNvPr>
          <p:cNvPicPr>
            <a:picLocks noChangeAspect="1"/>
          </p:cNvPicPr>
          <p:nvPr/>
        </p:nvPicPr>
        <p:blipFill>
          <a:blip r:embed="rId2"/>
          <a:stretch>
            <a:fillRect/>
          </a:stretch>
        </p:blipFill>
        <p:spPr>
          <a:xfrm>
            <a:off x="838200" y="1618145"/>
            <a:ext cx="8964276" cy="3248478"/>
          </a:xfrm>
          <a:prstGeom prst="rect">
            <a:avLst/>
          </a:prstGeom>
        </p:spPr>
      </p:pic>
      <p:sp>
        <p:nvSpPr>
          <p:cNvPr id="14" name="TextBox 13">
            <a:extLst>
              <a:ext uri="{FF2B5EF4-FFF2-40B4-BE49-F238E27FC236}">
                <a16:creationId xmlns:a16="http://schemas.microsoft.com/office/drawing/2014/main" id="{C622BC0F-65F7-1463-52D0-67728131D85B}"/>
              </a:ext>
            </a:extLst>
          </p:cNvPr>
          <p:cNvSpPr txBox="1"/>
          <p:nvPr/>
        </p:nvSpPr>
        <p:spPr>
          <a:xfrm>
            <a:off x="3464511" y="5077278"/>
            <a:ext cx="6094520" cy="646331"/>
          </a:xfrm>
          <a:prstGeom prst="rect">
            <a:avLst/>
          </a:prstGeom>
          <a:noFill/>
        </p:spPr>
        <p:txBody>
          <a:bodyPr wrap="square">
            <a:spAutoFit/>
          </a:bodyPr>
          <a:lstStyle/>
          <a:p>
            <a:r>
              <a:rPr lang="en-CA" dirty="0"/>
              <a:t>Isolating regions of interest for further analysis. Like using color information to identify right blueberries</a:t>
            </a:r>
          </a:p>
        </p:txBody>
      </p:sp>
    </p:spTree>
    <p:extLst>
      <p:ext uri="{BB962C8B-B14F-4D97-AF65-F5344CB8AC3E}">
        <p14:creationId xmlns:p14="http://schemas.microsoft.com/office/powerpoint/2010/main" val="1143278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E622-D436-D8B4-9986-B10B3C4345F5}"/>
              </a:ext>
            </a:extLst>
          </p:cNvPr>
          <p:cNvSpPr>
            <a:spLocks noGrp="1"/>
          </p:cNvSpPr>
          <p:nvPr>
            <p:ph type="title"/>
          </p:nvPr>
        </p:nvSpPr>
        <p:spPr>
          <a:xfrm>
            <a:off x="838200" y="365126"/>
            <a:ext cx="10515600" cy="833360"/>
          </a:xfrm>
        </p:spPr>
        <p:txBody>
          <a:bodyPr/>
          <a:lstStyle/>
          <a:p>
            <a:r>
              <a:rPr lang="en-US" b="1" dirty="0"/>
              <a:t>What we will Learn?</a:t>
            </a:r>
            <a:endParaRPr lang="en-CA" dirty="0"/>
          </a:p>
        </p:txBody>
      </p:sp>
      <p:sp>
        <p:nvSpPr>
          <p:cNvPr id="3" name="Slide Number Placeholder 2">
            <a:extLst>
              <a:ext uri="{FF2B5EF4-FFF2-40B4-BE49-F238E27FC236}">
                <a16:creationId xmlns:a16="http://schemas.microsoft.com/office/drawing/2014/main" id="{BC43AFC5-AB51-6D47-FAB6-092FC2B342B5}"/>
              </a:ext>
            </a:extLst>
          </p:cNvPr>
          <p:cNvSpPr>
            <a:spLocks noGrp="1"/>
          </p:cNvSpPr>
          <p:nvPr>
            <p:ph type="sldNum" sz="quarter" idx="12"/>
          </p:nvPr>
        </p:nvSpPr>
        <p:spPr/>
        <p:txBody>
          <a:bodyPr/>
          <a:lstStyle/>
          <a:p>
            <a:fld id="{B20BAE8A-BB5C-499D-956E-1AE79ABD6EE1}" type="slidenum">
              <a:rPr lang="en-CA" smtClean="0"/>
              <a:t>26</a:t>
            </a:fld>
            <a:endParaRPr lang="en-CA"/>
          </a:p>
        </p:txBody>
      </p:sp>
      <p:pic>
        <p:nvPicPr>
          <p:cNvPr id="5" name="Picture 4">
            <a:extLst>
              <a:ext uri="{FF2B5EF4-FFF2-40B4-BE49-F238E27FC236}">
                <a16:creationId xmlns:a16="http://schemas.microsoft.com/office/drawing/2014/main" id="{399271EE-0C1F-A24D-042D-FDA361A5FDA5}"/>
              </a:ext>
            </a:extLst>
          </p:cNvPr>
          <p:cNvPicPr>
            <a:picLocks noChangeAspect="1"/>
          </p:cNvPicPr>
          <p:nvPr/>
        </p:nvPicPr>
        <p:blipFill>
          <a:blip r:embed="rId2"/>
          <a:stretch>
            <a:fillRect/>
          </a:stretch>
        </p:blipFill>
        <p:spPr>
          <a:xfrm>
            <a:off x="1298381" y="1338358"/>
            <a:ext cx="8973802" cy="3258005"/>
          </a:xfrm>
          <a:prstGeom prst="rect">
            <a:avLst/>
          </a:prstGeom>
        </p:spPr>
      </p:pic>
      <p:sp>
        <p:nvSpPr>
          <p:cNvPr id="7" name="TextBox 6">
            <a:extLst>
              <a:ext uri="{FF2B5EF4-FFF2-40B4-BE49-F238E27FC236}">
                <a16:creationId xmlns:a16="http://schemas.microsoft.com/office/drawing/2014/main" id="{7C7A65A8-3564-9376-39A0-A8AE0E18647A}"/>
              </a:ext>
            </a:extLst>
          </p:cNvPr>
          <p:cNvSpPr txBox="1"/>
          <p:nvPr/>
        </p:nvSpPr>
        <p:spPr>
          <a:xfrm>
            <a:off x="3136036" y="4596363"/>
            <a:ext cx="6094520" cy="646331"/>
          </a:xfrm>
          <a:prstGeom prst="rect">
            <a:avLst/>
          </a:prstGeom>
          <a:noFill/>
        </p:spPr>
        <p:txBody>
          <a:bodyPr wrap="square">
            <a:spAutoFit/>
          </a:bodyPr>
          <a:lstStyle/>
          <a:p>
            <a:r>
              <a:rPr lang="en-CA" dirty="0"/>
              <a:t>Isolating regions of interest for further analysis. Like </a:t>
            </a:r>
            <a:r>
              <a:rPr lang="en-US" dirty="0"/>
              <a:t>calculating the amount of glacial melting from satellite images.</a:t>
            </a:r>
            <a:r>
              <a:rPr lang="en-CA" dirty="0"/>
              <a:t> </a:t>
            </a:r>
          </a:p>
        </p:txBody>
      </p:sp>
    </p:spTree>
    <p:extLst>
      <p:ext uri="{BB962C8B-B14F-4D97-AF65-F5344CB8AC3E}">
        <p14:creationId xmlns:p14="http://schemas.microsoft.com/office/powerpoint/2010/main" val="163371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E622-D436-D8B4-9986-B10B3C4345F5}"/>
              </a:ext>
            </a:extLst>
          </p:cNvPr>
          <p:cNvSpPr>
            <a:spLocks noGrp="1"/>
          </p:cNvSpPr>
          <p:nvPr>
            <p:ph type="title"/>
          </p:nvPr>
        </p:nvSpPr>
        <p:spPr>
          <a:xfrm>
            <a:off x="838200" y="365126"/>
            <a:ext cx="10515600" cy="833360"/>
          </a:xfrm>
        </p:spPr>
        <p:txBody>
          <a:bodyPr/>
          <a:lstStyle/>
          <a:p>
            <a:r>
              <a:rPr lang="en-US" b="1" dirty="0"/>
              <a:t>What we will Learn?</a:t>
            </a:r>
            <a:endParaRPr lang="en-CA" dirty="0"/>
          </a:p>
        </p:txBody>
      </p:sp>
      <p:sp>
        <p:nvSpPr>
          <p:cNvPr id="3" name="Slide Number Placeholder 2">
            <a:extLst>
              <a:ext uri="{FF2B5EF4-FFF2-40B4-BE49-F238E27FC236}">
                <a16:creationId xmlns:a16="http://schemas.microsoft.com/office/drawing/2014/main" id="{BC43AFC5-AB51-6D47-FAB6-092FC2B342B5}"/>
              </a:ext>
            </a:extLst>
          </p:cNvPr>
          <p:cNvSpPr>
            <a:spLocks noGrp="1"/>
          </p:cNvSpPr>
          <p:nvPr>
            <p:ph type="sldNum" sz="quarter" idx="12"/>
          </p:nvPr>
        </p:nvSpPr>
        <p:spPr/>
        <p:txBody>
          <a:bodyPr/>
          <a:lstStyle/>
          <a:p>
            <a:fld id="{B20BAE8A-BB5C-499D-956E-1AE79ABD6EE1}" type="slidenum">
              <a:rPr lang="en-CA" smtClean="0"/>
              <a:t>27</a:t>
            </a:fld>
            <a:endParaRPr lang="en-CA"/>
          </a:p>
        </p:txBody>
      </p:sp>
      <p:pic>
        <p:nvPicPr>
          <p:cNvPr id="5" name="Picture 4">
            <a:extLst>
              <a:ext uri="{FF2B5EF4-FFF2-40B4-BE49-F238E27FC236}">
                <a16:creationId xmlns:a16="http://schemas.microsoft.com/office/drawing/2014/main" id="{0E5389C9-4BBA-14D8-B345-8B8FC276D763}"/>
              </a:ext>
            </a:extLst>
          </p:cNvPr>
          <p:cNvPicPr>
            <a:picLocks noChangeAspect="1"/>
          </p:cNvPicPr>
          <p:nvPr/>
        </p:nvPicPr>
        <p:blipFill>
          <a:blip r:embed="rId2"/>
          <a:stretch>
            <a:fillRect/>
          </a:stretch>
        </p:blipFill>
        <p:spPr>
          <a:xfrm>
            <a:off x="2372706" y="2113699"/>
            <a:ext cx="7144747" cy="2257740"/>
          </a:xfrm>
          <a:prstGeom prst="rect">
            <a:avLst/>
          </a:prstGeom>
        </p:spPr>
      </p:pic>
      <p:pic>
        <p:nvPicPr>
          <p:cNvPr id="7" name="Picture 6">
            <a:extLst>
              <a:ext uri="{FF2B5EF4-FFF2-40B4-BE49-F238E27FC236}">
                <a16:creationId xmlns:a16="http://schemas.microsoft.com/office/drawing/2014/main" id="{EE4C2471-D15D-3868-7BCE-ECF1215A4932}"/>
              </a:ext>
            </a:extLst>
          </p:cNvPr>
          <p:cNvPicPr>
            <a:picLocks noChangeAspect="1"/>
          </p:cNvPicPr>
          <p:nvPr/>
        </p:nvPicPr>
        <p:blipFill>
          <a:blip r:embed="rId3"/>
          <a:stretch>
            <a:fillRect/>
          </a:stretch>
        </p:blipFill>
        <p:spPr>
          <a:xfrm>
            <a:off x="2372706" y="2140264"/>
            <a:ext cx="7182852" cy="2086266"/>
          </a:xfrm>
          <a:prstGeom prst="rect">
            <a:avLst/>
          </a:prstGeom>
        </p:spPr>
      </p:pic>
      <p:pic>
        <p:nvPicPr>
          <p:cNvPr id="9" name="Picture 8">
            <a:extLst>
              <a:ext uri="{FF2B5EF4-FFF2-40B4-BE49-F238E27FC236}">
                <a16:creationId xmlns:a16="http://schemas.microsoft.com/office/drawing/2014/main" id="{1C272FBC-7B95-2DE1-587E-0FD29B1F72C2}"/>
              </a:ext>
            </a:extLst>
          </p:cNvPr>
          <p:cNvPicPr>
            <a:picLocks noChangeAspect="1"/>
          </p:cNvPicPr>
          <p:nvPr/>
        </p:nvPicPr>
        <p:blipFill>
          <a:blip r:embed="rId4"/>
          <a:stretch>
            <a:fillRect/>
          </a:stretch>
        </p:blipFill>
        <p:spPr>
          <a:xfrm>
            <a:off x="4704937" y="2256356"/>
            <a:ext cx="2480284" cy="2023389"/>
          </a:xfrm>
          <a:prstGeom prst="rect">
            <a:avLst/>
          </a:prstGeom>
        </p:spPr>
      </p:pic>
      <p:sp>
        <p:nvSpPr>
          <p:cNvPr id="11" name="TextBox 10">
            <a:extLst>
              <a:ext uri="{FF2B5EF4-FFF2-40B4-BE49-F238E27FC236}">
                <a16:creationId xmlns:a16="http://schemas.microsoft.com/office/drawing/2014/main" id="{DBA53BBA-A5D0-976B-5803-56591B03CC5B}"/>
              </a:ext>
            </a:extLst>
          </p:cNvPr>
          <p:cNvSpPr txBox="1"/>
          <p:nvPr/>
        </p:nvSpPr>
        <p:spPr>
          <a:xfrm>
            <a:off x="3048740" y="4371439"/>
            <a:ext cx="6094520" cy="923330"/>
          </a:xfrm>
          <a:prstGeom prst="rect">
            <a:avLst/>
          </a:prstGeom>
          <a:noFill/>
        </p:spPr>
        <p:txBody>
          <a:bodyPr wrap="square">
            <a:spAutoFit/>
          </a:bodyPr>
          <a:lstStyle/>
          <a:p>
            <a:r>
              <a:rPr lang="en-CA" dirty="0"/>
              <a:t>Common challenges to segmenting images. Like techniques to reduce noise and separate overlapping objects, ensuring that we isolate only the relevant information. </a:t>
            </a:r>
          </a:p>
        </p:txBody>
      </p:sp>
    </p:spTree>
    <p:extLst>
      <p:ext uri="{BB962C8B-B14F-4D97-AF65-F5344CB8AC3E}">
        <p14:creationId xmlns:p14="http://schemas.microsoft.com/office/powerpoint/2010/main" val="238038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1F42-28EA-1962-3C08-8ED54FFB3F1D}"/>
              </a:ext>
            </a:extLst>
          </p:cNvPr>
          <p:cNvSpPr>
            <a:spLocks noGrp="1"/>
          </p:cNvSpPr>
          <p:nvPr>
            <p:ph type="title"/>
          </p:nvPr>
        </p:nvSpPr>
        <p:spPr>
          <a:xfrm>
            <a:off x="838200" y="136526"/>
            <a:ext cx="10515600" cy="1039498"/>
          </a:xfrm>
        </p:spPr>
        <p:txBody>
          <a:bodyPr/>
          <a:lstStyle/>
          <a:p>
            <a:r>
              <a:rPr lang="en-US" b="1" dirty="0"/>
              <a:t>What we will Learn?</a:t>
            </a:r>
            <a:endParaRPr lang="en-CA" dirty="0"/>
          </a:p>
        </p:txBody>
      </p:sp>
      <p:sp>
        <p:nvSpPr>
          <p:cNvPr id="3" name="Slide Number Placeholder 2">
            <a:extLst>
              <a:ext uri="{FF2B5EF4-FFF2-40B4-BE49-F238E27FC236}">
                <a16:creationId xmlns:a16="http://schemas.microsoft.com/office/drawing/2014/main" id="{3400BFDF-A450-B681-1381-5B6DC65CF049}"/>
              </a:ext>
            </a:extLst>
          </p:cNvPr>
          <p:cNvSpPr>
            <a:spLocks noGrp="1"/>
          </p:cNvSpPr>
          <p:nvPr>
            <p:ph type="sldNum" sz="quarter" idx="12"/>
          </p:nvPr>
        </p:nvSpPr>
        <p:spPr/>
        <p:txBody>
          <a:bodyPr/>
          <a:lstStyle/>
          <a:p>
            <a:fld id="{B20BAE8A-BB5C-499D-956E-1AE79ABD6EE1}" type="slidenum">
              <a:rPr lang="en-CA" smtClean="0"/>
              <a:t>28</a:t>
            </a:fld>
            <a:endParaRPr lang="en-CA"/>
          </a:p>
        </p:txBody>
      </p:sp>
      <p:pic>
        <p:nvPicPr>
          <p:cNvPr id="5" name="Picture 4">
            <a:extLst>
              <a:ext uri="{FF2B5EF4-FFF2-40B4-BE49-F238E27FC236}">
                <a16:creationId xmlns:a16="http://schemas.microsoft.com/office/drawing/2014/main" id="{6779FCDB-F805-80F6-04D4-318321AB174F}"/>
              </a:ext>
            </a:extLst>
          </p:cNvPr>
          <p:cNvPicPr>
            <a:picLocks noChangeAspect="1"/>
          </p:cNvPicPr>
          <p:nvPr/>
        </p:nvPicPr>
        <p:blipFill>
          <a:blip r:embed="rId2"/>
          <a:stretch>
            <a:fillRect/>
          </a:stretch>
        </p:blipFill>
        <p:spPr>
          <a:xfrm>
            <a:off x="870808" y="1176023"/>
            <a:ext cx="10450383" cy="4505954"/>
          </a:xfrm>
          <a:prstGeom prst="rect">
            <a:avLst/>
          </a:prstGeom>
        </p:spPr>
      </p:pic>
      <p:sp>
        <p:nvSpPr>
          <p:cNvPr id="7" name="TextBox 6">
            <a:extLst>
              <a:ext uri="{FF2B5EF4-FFF2-40B4-BE49-F238E27FC236}">
                <a16:creationId xmlns:a16="http://schemas.microsoft.com/office/drawing/2014/main" id="{74D99A9A-C617-9ACF-A840-4DF835DD7001}"/>
              </a:ext>
            </a:extLst>
          </p:cNvPr>
          <p:cNvSpPr txBox="1"/>
          <p:nvPr/>
        </p:nvSpPr>
        <p:spPr>
          <a:xfrm>
            <a:off x="3766351" y="5966663"/>
            <a:ext cx="6094520" cy="646331"/>
          </a:xfrm>
          <a:prstGeom prst="rect">
            <a:avLst/>
          </a:prstGeom>
          <a:noFill/>
        </p:spPr>
        <p:txBody>
          <a:bodyPr wrap="square">
            <a:spAutoFit/>
          </a:bodyPr>
          <a:lstStyle/>
          <a:p>
            <a:r>
              <a:rPr lang="en-CA" dirty="0"/>
              <a:t>Analyzing the regions you find, like calculating properties, such area and orientation.</a:t>
            </a:r>
          </a:p>
        </p:txBody>
      </p:sp>
    </p:spTree>
    <p:extLst>
      <p:ext uri="{BB962C8B-B14F-4D97-AF65-F5344CB8AC3E}">
        <p14:creationId xmlns:p14="http://schemas.microsoft.com/office/powerpoint/2010/main" val="2074491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07A2-F742-2646-DCD4-19CDCB726742}"/>
              </a:ext>
            </a:extLst>
          </p:cNvPr>
          <p:cNvSpPr>
            <a:spLocks noGrp="1"/>
          </p:cNvSpPr>
          <p:nvPr>
            <p:ph type="title"/>
          </p:nvPr>
        </p:nvSpPr>
        <p:spPr>
          <a:xfrm>
            <a:off x="838200" y="365125"/>
            <a:ext cx="10515600" cy="726875"/>
          </a:xfrm>
        </p:spPr>
        <p:txBody>
          <a:bodyPr/>
          <a:lstStyle/>
          <a:p>
            <a:r>
              <a:rPr lang="en-US" b="1" dirty="0"/>
              <a:t>Final Outcome of the course</a:t>
            </a:r>
            <a:endParaRPr lang="en-CA" dirty="0"/>
          </a:p>
        </p:txBody>
      </p:sp>
      <p:sp>
        <p:nvSpPr>
          <p:cNvPr id="3" name="Slide Number Placeholder 2">
            <a:extLst>
              <a:ext uri="{FF2B5EF4-FFF2-40B4-BE49-F238E27FC236}">
                <a16:creationId xmlns:a16="http://schemas.microsoft.com/office/drawing/2014/main" id="{532104C3-2490-FEEE-086E-262A1BD9F8B2}"/>
              </a:ext>
            </a:extLst>
          </p:cNvPr>
          <p:cNvSpPr>
            <a:spLocks noGrp="1"/>
          </p:cNvSpPr>
          <p:nvPr>
            <p:ph type="sldNum" sz="quarter" idx="12"/>
          </p:nvPr>
        </p:nvSpPr>
        <p:spPr/>
        <p:txBody>
          <a:bodyPr/>
          <a:lstStyle/>
          <a:p>
            <a:fld id="{B20BAE8A-BB5C-499D-956E-1AE79ABD6EE1}" type="slidenum">
              <a:rPr lang="en-CA" smtClean="0"/>
              <a:t>29</a:t>
            </a:fld>
            <a:endParaRPr lang="en-CA"/>
          </a:p>
        </p:txBody>
      </p:sp>
      <p:pic>
        <p:nvPicPr>
          <p:cNvPr id="5" name="Picture 4">
            <a:extLst>
              <a:ext uri="{FF2B5EF4-FFF2-40B4-BE49-F238E27FC236}">
                <a16:creationId xmlns:a16="http://schemas.microsoft.com/office/drawing/2014/main" id="{B0FE55B6-AE23-3B18-FE5A-510C33E267AC}"/>
              </a:ext>
            </a:extLst>
          </p:cNvPr>
          <p:cNvPicPr>
            <a:picLocks noChangeAspect="1"/>
          </p:cNvPicPr>
          <p:nvPr/>
        </p:nvPicPr>
        <p:blipFill>
          <a:blip r:embed="rId2"/>
          <a:stretch>
            <a:fillRect/>
          </a:stretch>
        </p:blipFill>
        <p:spPr>
          <a:xfrm>
            <a:off x="1350644" y="1104167"/>
            <a:ext cx="9303813" cy="4941184"/>
          </a:xfrm>
          <a:prstGeom prst="rect">
            <a:avLst/>
          </a:prstGeom>
        </p:spPr>
      </p:pic>
      <p:sp>
        <p:nvSpPr>
          <p:cNvPr id="7" name="TextBox 6">
            <a:extLst>
              <a:ext uri="{FF2B5EF4-FFF2-40B4-BE49-F238E27FC236}">
                <a16:creationId xmlns:a16="http://schemas.microsoft.com/office/drawing/2014/main" id="{2940C43D-7378-01A0-B849-AA5B81B088E3}"/>
              </a:ext>
            </a:extLst>
          </p:cNvPr>
          <p:cNvSpPr txBox="1"/>
          <p:nvPr/>
        </p:nvSpPr>
        <p:spPr>
          <a:xfrm>
            <a:off x="3136037" y="6033184"/>
            <a:ext cx="6094520" cy="646331"/>
          </a:xfrm>
          <a:prstGeom prst="rect">
            <a:avLst/>
          </a:prstGeom>
          <a:noFill/>
        </p:spPr>
        <p:txBody>
          <a:bodyPr wrap="square">
            <a:spAutoFit/>
          </a:bodyPr>
          <a:lstStyle/>
          <a:p>
            <a:r>
              <a:rPr lang="en-CA" dirty="0"/>
              <a:t>Isolate the blue melt water and calculate their areas, allowing us to estimate how the ice shelf is changing over time</a:t>
            </a:r>
          </a:p>
        </p:txBody>
      </p:sp>
    </p:spTree>
    <p:extLst>
      <p:ext uri="{BB962C8B-B14F-4D97-AF65-F5344CB8AC3E}">
        <p14:creationId xmlns:p14="http://schemas.microsoft.com/office/powerpoint/2010/main" val="1151483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p:txBody>
          <a:bodyPr/>
          <a:lstStyle/>
          <a:p>
            <a:r>
              <a:rPr lang="en-US" sz="2800" dirty="0"/>
              <a:t>Introduction to COSC 32001</a:t>
            </a:r>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3</a:t>
            </a:fld>
            <a:endParaRPr lang="en-CA"/>
          </a:p>
        </p:txBody>
      </p:sp>
    </p:spTree>
    <p:extLst>
      <p:ext uri="{BB962C8B-B14F-4D97-AF65-F5344CB8AC3E}">
        <p14:creationId xmlns:p14="http://schemas.microsoft.com/office/powerpoint/2010/main" val="419011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3B77-7BBE-D0DE-B62B-A0AD148CCCB0}"/>
              </a:ext>
            </a:extLst>
          </p:cNvPr>
          <p:cNvSpPr>
            <a:spLocks noGrp="1"/>
          </p:cNvSpPr>
          <p:nvPr>
            <p:ph type="title"/>
          </p:nvPr>
        </p:nvSpPr>
        <p:spPr>
          <a:xfrm>
            <a:off x="838200" y="2620054"/>
            <a:ext cx="10515600" cy="1325563"/>
          </a:xfrm>
        </p:spPr>
        <p:txBody>
          <a:bodyPr/>
          <a:lstStyle/>
          <a:p>
            <a:pPr algn="ctr"/>
            <a:r>
              <a:rPr lang="en-US" b="1" dirty="0"/>
              <a:t>Digital Image</a:t>
            </a:r>
            <a:endParaRPr lang="en-CA" b="1" dirty="0"/>
          </a:p>
        </p:txBody>
      </p:sp>
      <p:sp>
        <p:nvSpPr>
          <p:cNvPr id="3" name="Slide Number Placeholder 2">
            <a:extLst>
              <a:ext uri="{FF2B5EF4-FFF2-40B4-BE49-F238E27FC236}">
                <a16:creationId xmlns:a16="http://schemas.microsoft.com/office/drawing/2014/main" id="{71DCF5A1-8ED2-7015-0BE7-0A3E07737D58}"/>
              </a:ext>
            </a:extLst>
          </p:cNvPr>
          <p:cNvSpPr>
            <a:spLocks noGrp="1"/>
          </p:cNvSpPr>
          <p:nvPr>
            <p:ph type="sldNum" sz="quarter" idx="12"/>
          </p:nvPr>
        </p:nvSpPr>
        <p:spPr/>
        <p:txBody>
          <a:bodyPr/>
          <a:lstStyle/>
          <a:p>
            <a:fld id="{B20BAE8A-BB5C-499D-956E-1AE79ABD6EE1}" type="slidenum">
              <a:rPr lang="en-CA" smtClean="0"/>
              <a:t>30</a:t>
            </a:fld>
            <a:endParaRPr lang="en-CA"/>
          </a:p>
        </p:txBody>
      </p:sp>
    </p:spTree>
    <p:extLst>
      <p:ext uri="{BB962C8B-B14F-4D97-AF65-F5344CB8AC3E}">
        <p14:creationId xmlns:p14="http://schemas.microsoft.com/office/powerpoint/2010/main" val="285143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BE8A-B5EA-6E9E-091A-BE47B00A5865}"/>
              </a:ext>
            </a:extLst>
          </p:cNvPr>
          <p:cNvSpPr>
            <a:spLocks noGrp="1"/>
          </p:cNvSpPr>
          <p:nvPr>
            <p:ph type="title"/>
          </p:nvPr>
        </p:nvSpPr>
        <p:spPr/>
        <p:txBody>
          <a:bodyPr/>
          <a:lstStyle/>
          <a:p>
            <a:r>
              <a:rPr lang="en-US" b="1" dirty="0"/>
              <a:t>Digital Images</a:t>
            </a:r>
            <a:endParaRPr lang="en-CA" b="1" dirty="0"/>
          </a:p>
        </p:txBody>
      </p:sp>
      <p:sp>
        <p:nvSpPr>
          <p:cNvPr id="3" name="Slide Number Placeholder 2">
            <a:extLst>
              <a:ext uri="{FF2B5EF4-FFF2-40B4-BE49-F238E27FC236}">
                <a16:creationId xmlns:a16="http://schemas.microsoft.com/office/drawing/2014/main" id="{1C5564AE-0A54-CFE4-3A4F-8DB39AA3830F}"/>
              </a:ext>
            </a:extLst>
          </p:cNvPr>
          <p:cNvSpPr>
            <a:spLocks noGrp="1"/>
          </p:cNvSpPr>
          <p:nvPr>
            <p:ph type="sldNum" sz="quarter" idx="12"/>
          </p:nvPr>
        </p:nvSpPr>
        <p:spPr/>
        <p:txBody>
          <a:bodyPr/>
          <a:lstStyle/>
          <a:p>
            <a:fld id="{B20BAE8A-BB5C-499D-956E-1AE79ABD6EE1}" type="slidenum">
              <a:rPr lang="en-CA" smtClean="0"/>
              <a:t>31</a:t>
            </a:fld>
            <a:endParaRPr lang="en-CA"/>
          </a:p>
        </p:txBody>
      </p:sp>
      <p:pic>
        <p:nvPicPr>
          <p:cNvPr id="5" name="Picture 4">
            <a:extLst>
              <a:ext uri="{FF2B5EF4-FFF2-40B4-BE49-F238E27FC236}">
                <a16:creationId xmlns:a16="http://schemas.microsoft.com/office/drawing/2014/main" id="{098A5E0F-95E3-959C-6AA3-FF8FBDA36F30}"/>
              </a:ext>
            </a:extLst>
          </p:cNvPr>
          <p:cNvPicPr>
            <a:picLocks noChangeAspect="1"/>
          </p:cNvPicPr>
          <p:nvPr/>
        </p:nvPicPr>
        <p:blipFill>
          <a:blip r:embed="rId2"/>
          <a:stretch>
            <a:fillRect/>
          </a:stretch>
        </p:blipFill>
        <p:spPr>
          <a:xfrm>
            <a:off x="563290" y="1592161"/>
            <a:ext cx="5010849" cy="3886742"/>
          </a:xfrm>
          <a:prstGeom prst="rect">
            <a:avLst/>
          </a:prstGeom>
        </p:spPr>
      </p:pic>
      <p:sp>
        <p:nvSpPr>
          <p:cNvPr id="7" name="TextBox 6">
            <a:extLst>
              <a:ext uri="{FF2B5EF4-FFF2-40B4-BE49-F238E27FC236}">
                <a16:creationId xmlns:a16="http://schemas.microsoft.com/office/drawing/2014/main" id="{337EB1FC-4F7A-2EFB-498B-D9B8148D452A}"/>
              </a:ext>
            </a:extLst>
          </p:cNvPr>
          <p:cNvSpPr txBox="1"/>
          <p:nvPr/>
        </p:nvSpPr>
        <p:spPr>
          <a:xfrm>
            <a:off x="5574139" y="1379097"/>
            <a:ext cx="6094520" cy="2031325"/>
          </a:xfrm>
          <a:prstGeom prst="rect">
            <a:avLst/>
          </a:prstGeom>
          <a:noFill/>
        </p:spPr>
        <p:txBody>
          <a:bodyPr wrap="square">
            <a:spAutoFit/>
          </a:bodyPr>
          <a:lstStyle/>
          <a:p>
            <a:pPr marL="285750" indent="-285750">
              <a:buFont typeface="Arial" panose="020B0604020202020204" pitchFamily="34" charset="0"/>
              <a:buChar char="•"/>
            </a:pPr>
            <a:r>
              <a:rPr lang="en-CA" dirty="0"/>
              <a:t>Vision Deals with Images.</a:t>
            </a:r>
          </a:p>
          <a:p>
            <a:pPr marL="285750" indent="-285750">
              <a:buFont typeface="Arial" panose="020B0604020202020204" pitchFamily="34" charset="0"/>
              <a:buChar char="•"/>
            </a:pPr>
            <a:r>
              <a:rPr lang="en-CA" dirty="0"/>
              <a:t>An image is an array of pixels(picture element).</a:t>
            </a:r>
          </a:p>
          <a:p>
            <a:pPr marL="285750" indent="-285750">
              <a:buFont typeface="Arial" panose="020B0604020202020204" pitchFamily="34" charset="0"/>
              <a:buChar char="•"/>
            </a:pPr>
            <a:r>
              <a:rPr lang="en-CA" dirty="0"/>
              <a:t>And each pixel in a image records information about a corresponding point in the scene.</a:t>
            </a:r>
          </a:p>
          <a:p>
            <a:pPr marL="285750" indent="-285750">
              <a:buFont typeface="Arial" panose="020B0604020202020204" pitchFamily="34" charset="0"/>
              <a:buChar char="•"/>
            </a:pPr>
            <a:r>
              <a:rPr lang="en-CA" dirty="0"/>
              <a:t>If you look at consumer cameras, a pixel provides the brightness and color of the corresponding point in the scene.</a:t>
            </a:r>
          </a:p>
        </p:txBody>
      </p:sp>
    </p:spTree>
    <p:extLst>
      <p:ext uri="{BB962C8B-B14F-4D97-AF65-F5344CB8AC3E}">
        <p14:creationId xmlns:p14="http://schemas.microsoft.com/office/powerpoint/2010/main" val="103481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0314-1C1F-EF9F-17D1-D51FC46EBC3C}"/>
              </a:ext>
            </a:extLst>
          </p:cNvPr>
          <p:cNvSpPr>
            <a:spLocks noGrp="1"/>
          </p:cNvSpPr>
          <p:nvPr>
            <p:ph type="title"/>
          </p:nvPr>
        </p:nvSpPr>
        <p:spPr>
          <a:xfrm>
            <a:off x="838200" y="365126"/>
            <a:ext cx="10515600" cy="726828"/>
          </a:xfrm>
        </p:spPr>
        <p:txBody>
          <a:bodyPr/>
          <a:lstStyle/>
          <a:p>
            <a:r>
              <a:rPr lang="en-CA" b="1" dirty="0"/>
              <a:t>Images Are Interesting</a:t>
            </a:r>
          </a:p>
        </p:txBody>
      </p:sp>
      <p:sp>
        <p:nvSpPr>
          <p:cNvPr id="3" name="Slide Number Placeholder 2">
            <a:extLst>
              <a:ext uri="{FF2B5EF4-FFF2-40B4-BE49-F238E27FC236}">
                <a16:creationId xmlns:a16="http://schemas.microsoft.com/office/drawing/2014/main" id="{71431712-F6C2-D882-613B-99517E81C91B}"/>
              </a:ext>
            </a:extLst>
          </p:cNvPr>
          <p:cNvSpPr>
            <a:spLocks noGrp="1"/>
          </p:cNvSpPr>
          <p:nvPr>
            <p:ph type="sldNum" sz="quarter" idx="12"/>
          </p:nvPr>
        </p:nvSpPr>
        <p:spPr/>
        <p:txBody>
          <a:bodyPr/>
          <a:lstStyle/>
          <a:p>
            <a:fld id="{B20BAE8A-BB5C-499D-956E-1AE79ABD6EE1}" type="slidenum">
              <a:rPr lang="en-CA" smtClean="0"/>
              <a:t>32</a:t>
            </a:fld>
            <a:endParaRPr lang="en-CA"/>
          </a:p>
        </p:txBody>
      </p:sp>
      <p:pic>
        <p:nvPicPr>
          <p:cNvPr id="5" name="Picture 4">
            <a:extLst>
              <a:ext uri="{FF2B5EF4-FFF2-40B4-BE49-F238E27FC236}">
                <a16:creationId xmlns:a16="http://schemas.microsoft.com/office/drawing/2014/main" id="{352B83BF-2708-59ED-201E-3358AEBD75CB}"/>
              </a:ext>
            </a:extLst>
          </p:cNvPr>
          <p:cNvPicPr>
            <a:picLocks noChangeAspect="1"/>
          </p:cNvPicPr>
          <p:nvPr/>
        </p:nvPicPr>
        <p:blipFill>
          <a:blip r:embed="rId2"/>
          <a:stretch>
            <a:fillRect/>
          </a:stretch>
        </p:blipFill>
        <p:spPr>
          <a:xfrm>
            <a:off x="5747938" y="1234333"/>
            <a:ext cx="5725324" cy="4163006"/>
          </a:xfrm>
          <a:prstGeom prst="rect">
            <a:avLst/>
          </a:prstGeom>
        </p:spPr>
      </p:pic>
      <p:sp>
        <p:nvSpPr>
          <p:cNvPr id="7" name="TextBox 6">
            <a:extLst>
              <a:ext uri="{FF2B5EF4-FFF2-40B4-BE49-F238E27FC236}">
                <a16:creationId xmlns:a16="http://schemas.microsoft.com/office/drawing/2014/main" id="{5B6FC874-5E62-FB5E-B13B-E2867B6D8336}"/>
              </a:ext>
            </a:extLst>
          </p:cNvPr>
          <p:cNvSpPr txBox="1"/>
          <p:nvPr/>
        </p:nvSpPr>
        <p:spPr>
          <a:xfrm>
            <a:off x="419470" y="1558005"/>
            <a:ext cx="4916010" cy="923330"/>
          </a:xfrm>
          <a:prstGeom prst="rect">
            <a:avLst/>
          </a:prstGeom>
          <a:noFill/>
        </p:spPr>
        <p:txBody>
          <a:bodyPr wrap="square">
            <a:spAutoFit/>
          </a:bodyPr>
          <a:lstStyle/>
          <a:p>
            <a:r>
              <a:rPr lang="en-CA" dirty="0"/>
              <a:t>We get a sense of the three dimensional structure</a:t>
            </a:r>
          </a:p>
          <a:p>
            <a:r>
              <a:rPr lang="en-CA" dirty="0"/>
              <a:t>of the scene, the landscape, the time of day, and even the weather.</a:t>
            </a:r>
          </a:p>
        </p:txBody>
      </p:sp>
      <p:sp>
        <p:nvSpPr>
          <p:cNvPr id="9" name="TextBox 8">
            <a:extLst>
              <a:ext uri="{FF2B5EF4-FFF2-40B4-BE49-F238E27FC236}">
                <a16:creationId xmlns:a16="http://schemas.microsoft.com/office/drawing/2014/main" id="{CFF9A6EA-C92D-5232-89E3-B4A8329C6DC1}"/>
              </a:ext>
            </a:extLst>
          </p:cNvPr>
          <p:cNvSpPr txBox="1"/>
          <p:nvPr/>
        </p:nvSpPr>
        <p:spPr>
          <a:xfrm>
            <a:off x="348448" y="2690336"/>
            <a:ext cx="5399490" cy="1200329"/>
          </a:xfrm>
          <a:prstGeom prst="rect">
            <a:avLst/>
          </a:prstGeom>
          <a:noFill/>
        </p:spPr>
        <p:txBody>
          <a:bodyPr wrap="square">
            <a:spAutoFit/>
          </a:bodyPr>
          <a:lstStyle/>
          <a:p>
            <a:r>
              <a:rPr lang="en-CA" dirty="0"/>
              <a:t>And in fact, we can even get a sense</a:t>
            </a:r>
          </a:p>
          <a:p>
            <a:r>
              <a:rPr lang="en-CA" dirty="0"/>
              <a:t>of the playful mood of the scene.</a:t>
            </a:r>
          </a:p>
          <a:p>
            <a:r>
              <a:rPr lang="en-CA" dirty="0"/>
              <a:t>Maybe the sensation of what the girls may be feeling as the water strikes their head.</a:t>
            </a:r>
          </a:p>
        </p:txBody>
      </p:sp>
      <p:sp>
        <p:nvSpPr>
          <p:cNvPr id="11" name="TextBox 10">
            <a:extLst>
              <a:ext uri="{FF2B5EF4-FFF2-40B4-BE49-F238E27FC236}">
                <a16:creationId xmlns:a16="http://schemas.microsoft.com/office/drawing/2014/main" id="{8B19B22F-FFCD-8B56-A9AE-6E8865F2F674}"/>
              </a:ext>
            </a:extLst>
          </p:cNvPr>
          <p:cNvSpPr txBox="1"/>
          <p:nvPr/>
        </p:nvSpPr>
        <p:spPr>
          <a:xfrm>
            <a:off x="348448" y="4343926"/>
            <a:ext cx="6094520" cy="369332"/>
          </a:xfrm>
          <a:prstGeom prst="rect">
            <a:avLst/>
          </a:prstGeom>
          <a:noFill/>
        </p:spPr>
        <p:txBody>
          <a:bodyPr wrap="square">
            <a:spAutoFit/>
          </a:bodyPr>
          <a:lstStyle/>
          <a:p>
            <a:r>
              <a:rPr lang="en-CA" dirty="0"/>
              <a:t>All of this in a fraction of a second</a:t>
            </a:r>
          </a:p>
        </p:txBody>
      </p:sp>
    </p:spTree>
    <p:extLst>
      <p:ext uri="{BB962C8B-B14F-4D97-AF65-F5344CB8AC3E}">
        <p14:creationId xmlns:p14="http://schemas.microsoft.com/office/powerpoint/2010/main" val="380249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1F96-F0D1-E157-3AB0-6989FA0773EF}"/>
              </a:ext>
            </a:extLst>
          </p:cNvPr>
          <p:cNvSpPr>
            <a:spLocks noGrp="1"/>
          </p:cNvSpPr>
          <p:nvPr>
            <p:ph type="title"/>
          </p:nvPr>
        </p:nvSpPr>
        <p:spPr>
          <a:xfrm>
            <a:off x="838200" y="365126"/>
            <a:ext cx="10515600" cy="788972"/>
          </a:xfrm>
        </p:spPr>
        <p:txBody>
          <a:bodyPr/>
          <a:lstStyle/>
          <a:p>
            <a:r>
              <a:rPr lang="en-US" b="1" dirty="0"/>
              <a:t>Digital Image</a:t>
            </a:r>
            <a:endParaRPr lang="en-CA" b="1" dirty="0"/>
          </a:p>
        </p:txBody>
      </p:sp>
      <p:sp>
        <p:nvSpPr>
          <p:cNvPr id="3" name="Slide Number Placeholder 2">
            <a:extLst>
              <a:ext uri="{FF2B5EF4-FFF2-40B4-BE49-F238E27FC236}">
                <a16:creationId xmlns:a16="http://schemas.microsoft.com/office/drawing/2014/main" id="{695598F9-8922-5075-4597-799A9116DE38}"/>
              </a:ext>
            </a:extLst>
          </p:cNvPr>
          <p:cNvSpPr>
            <a:spLocks noGrp="1"/>
          </p:cNvSpPr>
          <p:nvPr>
            <p:ph type="sldNum" sz="quarter" idx="12"/>
          </p:nvPr>
        </p:nvSpPr>
        <p:spPr/>
        <p:txBody>
          <a:bodyPr/>
          <a:lstStyle/>
          <a:p>
            <a:fld id="{B20BAE8A-BB5C-499D-956E-1AE79ABD6EE1}" type="slidenum">
              <a:rPr lang="en-CA" smtClean="0"/>
              <a:t>33</a:t>
            </a:fld>
            <a:endParaRPr lang="en-CA"/>
          </a:p>
        </p:txBody>
      </p:sp>
      <p:pic>
        <p:nvPicPr>
          <p:cNvPr id="5" name="Picture 4">
            <a:extLst>
              <a:ext uri="{FF2B5EF4-FFF2-40B4-BE49-F238E27FC236}">
                <a16:creationId xmlns:a16="http://schemas.microsoft.com/office/drawing/2014/main" id="{B29CF84F-EBC2-EF34-1E31-00345FF2BB54}"/>
              </a:ext>
            </a:extLst>
          </p:cNvPr>
          <p:cNvPicPr>
            <a:picLocks noChangeAspect="1"/>
          </p:cNvPicPr>
          <p:nvPr/>
        </p:nvPicPr>
        <p:blipFill>
          <a:blip r:embed="rId2"/>
          <a:stretch>
            <a:fillRect/>
          </a:stretch>
        </p:blipFill>
        <p:spPr>
          <a:xfrm>
            <a:off x="2052073" y="982603"/>
            <a:ext cx="8087854" cy="3277057"/>
          </a:xfrm>
          <a:prstGeom prst="rect">
            <a:avLst/>
          </a:prstGeom>
        </p:spPr>
      </p:pic>
      <p:sp>
        <p:nvSpPr>
          <p:cNvPr id="7" name="TextBox 6">
            <a:extLst>
              <a:ext uri="{FF2B5EF4-FFF2-40B4-BE49-F238E27FC236}">
                <a16:creationId xmlns:a16="http://schemas.microsoft.com/office/drawing/2014/main" id="{92CEB810-560A-03F2-5704-F94605C3EEFD}"/>
              </a:ext>
            </a:extLst>
          </p:cNvPr>
          <p:cNvSpPr txBox="1"/>
          <p:nvPr/>
        </p:nvSpPr>
        <p:spPr>
          <a:xfrm>
            <a:off x="838200" y="4478758"/>
            <a:ext cx="9921536" cy="646331"/>
          </a:xfrm>
          <a:prstGeom prst="rect">
            <a:avLst/>
          </a:prstGeom>
          <a:noFill/>
        </p:spPr>
        <p:txBody>
          <a:bodyPr wrap="square">
            <a:spAutoFit/>
          </a:bodyPr>
          <a:lstStyle/>
          <a:p>
            <a:pPr marL="285750" indent="-285750">
              <a:buFont typeface="Arial" panose="020B0604020202020204" pitchFamily="34" charset="0"/>
              <a:buChar char="•"/>
            </a:pPr>
            <a:r>
              <a:rPr lang="en-CA" dirty="0"/>
              <a:t>We have images, but its digital equivalent, is what we are interested. Which is nothing but an array of numbers.</a:t>
            </a:r>
          </a:p>
        </p:txBody>
      </p:sp>
      <p:sp>
        <p:nvSpPr>
          <p:cNvPr id="9" name="TextBox 8">
            <a:extLst>
              <a:ext uri="{FF2B5EF4-FFF2-40B4-BE49-F238E27FC236}">
                <a16:creationId xmlns:a16="http://schemas.microsoft.com/office/drawing/2014/main" id="{BE1D3EBF-EF38-C70E-9E77-3EFCA815FF7B}"/>
              </a:ext>
            </a:extLst>
          </p:cNvPr>
          <p:cNvSpPr txBox="1"/>
          <p:nvPr/>
        </p:nvSpPr>
        <p:spPr>
          <a:xfrm>
            <a:off x="838199" y="5229066"/>
            <a:ext cx="9797249" cy="369332"/>
          </a:xfrm>
          <a:prstGeom prst="rect">
            <a:avLst/>
          </a:prstGeom>
          <a:noFill/>
        </p:spPr>
        <p:txBody>
          <a:bodyPr wrap="square">
            <a:spAutoFit/>
          </a:bodyPr>
          <a:lstStyle/>
          <a:p>
            <a:pPr marL="285750" indent="-285750">
              <a:buFont typeface="Arial" panose="020B0604020202020204" pitchFamily="34" charset="0"/>
              <a:buChar char="•"/>
            </a:pPr>
            <a:r>
              <a:rPr lang="en-CA" dirty="0"/>
              <a:t>And it is from this set of numbers that we seek to extract all the information</a:t>
            </a:r>
          </a:p>
        </p:txBody>
      </p:sp>
    </p:spTree>
    <p:extLst>
      <p:ext uri="{BB962C8B-B14F-4D97-AF65-F5344CB8AC3E}">
        <p14:creationId xmlns:p14="http://schemas.microsoft.com/office/powerpoint/2010/main" val="291039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954E-F0B7-6201-8206-5E2F2F15D10E}"/>
              </a:ext>
            </a:extLst>
          </p:cNvPr>
          <p:cNvSpPr>
            <a:spLocks noGrp="1"/>
          </p:cNvSpPr>
          <p:nvPr>
            <p:ph type="title"/>
          </p:nvPr>
        </p:nvSpPr>
        <p:spPr>
          <a:xfrm>
            <a:off x="838200" y="2593420"/>
            <a:ext cx="10515600" cy="1325563"/>
          </a:xfrm>
        </p:spPr>
        <p:txBody>
          <a:bodyPr/>
          <a:lstStyle/>
          <a:p>
            <a:pPr algn="ctr"/>
            <a:r>
              <a:rPr lang="en-US" b="1" dirty="0"/>
              <a:t>Topics Covered</a:t>
            </a:r>
            <a:endParaRPr lang="en-CA" b="1" dirty="0"/>
          </a:p>
        </p:txBody>
      </p:sp>
      <p:sp>
        <p:nvSpPr>
          <p:cNvPr id="3" name="Slide Number Placeholder 2">
            <a:extLst>
              <a:ext uri="{FF2B5EF4-FFF2-40B4-BE49-F238E27FC236}">
                <a16:creationId xmlns:a16="http://schemas.microsoft.com/office/drawing/2014/main" id="{80A9360B-058F-EC0E-8F22-9B23BB0D00C2}"/>
              </a:ext>
            </a:extLst>
          </p:cNvPr>
          <p:cNvSpPr>
            <a:spLocks noGrp="1"/>
          </p:cNvSpPr>
          <p:nvPr>
            <p:ph type="sldNum" sz="quarter" idx="12"/>
          </p:nvPr>
        </p:nvSpPr>
        <p:spPr/>
        <p:txBody>
          <a:bodyPr/>
          <a:lstStyle/>
          <a:p>
            <a:fld id="{B20BAE8A-BB5C-499D-956E-1AE79ABD6EE1}" type="slidenum">
              <a:rPr lang="en-CA" smtClean="0"/>
              <a:t>34</a:t>
            </a:fld>
            <a:endParaRPr lang="en-CA"/>
          </a:p>
        </p:txBody>
      </p:sp>
    </p:spTree>
    <p:extLst>
      <p:ext uri="{BB962C8B-B14F-4D97-AF65-F5344CB8AC3E}">
        <p14:creationId xmlns:p14="http://schemas.microsoft.com/office/powerpoint/2010/main" val="1829437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5DB2-7363-CD6B-D50B-6DD092C555A4}"/>
              </a:ext>
            </a:extLst>
          </p:cNvPr>
          <p:cNvSpPr>
            <a:spLocks noGrp="1"/>
          </p:cNvSpPr>
          <p:nvPr>
            <p:ph type="title"/>
          </p:nvPr>
        </p:nvSpPr>
        <p:spPr>
          <a:xfrm>
            <a:off x="838200" y="365125"/>
            <a:ext cx="10515600" cy="540397"/>
          </a:xfrm>
        </p:spPr>
        <p:txBody>
          <a:bodyPr>
            <a:normAutofit fontScale="90000"/>
          </a:bodyPr>
          <a:lstStyle/>
          <a:p>
            <a:r>
              <a:rPr lang="en-US" b="1" dirty="0"/>
              <a:t>Image Processing</a:t>
            </a:r>
            <a:endParaRPr lang="en-CA" b="1" dirty="0"/>
          </a:p>
        </p:txBody>
      </p:sp>
      <p:sp>
        <p:nvSpPr>
          <p:cNvPr id="3" name="Slide Number Placeholder 2">
            <a:extLst>
              <a:ext uri="{FF2B5EF4-FFF2-40B4-BE49-F238E27FC236}">
                <a16:creationId xmlns:a16="http://schemas.microsoft.com/office/drawing/2014/main" id="{D3879391-26AB-C2EE-F00C-DFFB3AF85305}"/>
              </a:ext>
            </a:extLst>
          </p:cNvPr>
          <p:cNvSpPr>
            <a:spLocks noGrp="1"/>
          </p:cNvSpPr>
          <p:nvPr>
            <p:ph type="sldNum" sz="quarter" idx="12"/>
          </p:nvPr>
        </p:nvSpPr>
        <p:spPr/>
        <p:txBody>
          <a:bodyPr/>
          <a:lstStyle/>
          <a:p>
            <a:fld id="{B20BAE8A-BB5C-499D-956E-1AE79ABD6EE1}" type="slidenum">
              <a:rPr lang="en-CA" smtClean="0"/>
              <a:t>35</a:t>
            </a:fld>
            <a:endParaRPr lang="en-CA"/>
          </a:p>
        </p:txBody>
      </p:sp>
      <p:pic>
        <p:nvPicPr>
          <p:cNvPr id="5" name="Picture 4">
            <a:extLst>
              <a:ext uri="{FF2B5EF4-FFF2-40B4-BE49-F238E27FC236}">
                <a16:creationId xmlns:a16="http://schemas.microsoft.com/office/drawing/2014/main" id="{2E56D417-9D67-AE97-EBDC-2072686F6C88}"/>
              </a:ext>
            </a:extLst>
          </p:cNvPr>
          <p:cNvPicPr>
            <a:picLocks noChangeAspect="1"/>
          </p:cNvPicPr>
          <p:nvPr/>
        </p:nvPicPr>
        <p:blipFill>
          <a:blip r:embed="rId2"/>
          <a:stretch>
            <a:fillRect/>
          </a:stretch>
        </p:blipFill>
        <p:spPr>
          <a:xfrm>
            <a:off x="2137810" y="937430"/>
            <a:ext cx="7916380" cy="5601482"/>
          </a:xfrm>
          <a:prstGeom prst="rect">
            <a:avLst/>
          </a:prstGeom>
        </p:spPr>
      </p:pic>
    </p:spTree>
    <p:extLst>
      <p:ext uri="{BB962C8B-B14F-4D97-AF65-F5344CB8AC3E}">
        <p14:creationId xmlns:p14="http://schemas.microsoft.com/office/powerpoint/2010/main" val="150881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D4AC-6C3F-1442-E92E-94427B6910C5}"/>
              </a:ext>
            </a:extLst>
          </p:cNvPr>
          <p:cNvSpPr>
            <a:spLocks noGrp="1"/>
          </p:cNvSpPr>
          <p:nvPr>
            <p:ph type="title"/>
          </p:nvPr>
        </p:nvSpPr>
        <p:spPr/>
        <p:txBody>
          <a:bodyPr/>
          <a:lstStyle/>
          <a:p>
            <a:r>
              <a:rPr lang="en-US" b="1" dirty="0"/>
              <a:t>Feature Detection</a:t>
            </a:r>
            <a:endParaRPr lang="en-CA" b="1" dirty="0"/>
          </a:p>
        </p:txBody>
      </p:sp>
      <p:sp>
        <p:nvSpPr>
          <p:cNvPr id="3" name="Slide Number Placeholder 2">
            <a:extLst>
              <a:ext uri="{FF2B5EF4-FFF2-40B4-BE49-F238E27FC236}">
                <a16:creationId xmlns:a16="http://schemas.microsoft.com/office/drawing/2014/main" id="{DA9B6765-F297-59CE-670E-D5C5866C50BD}"/>
              </a:ext>
            </a:extLst>
          </p:cNvPr>
          <p:cNvSpPr>
            <a:spLocks noGrp="1"/>
          </p:cNvSpPr>
          <p:nvPr>
            <p:ph type="sldNum" sz="quarter" idx="12"/>
          </p:nvPr>
        </p:nvSpPr>
        <p:spPr/>
        <p:txBody>
          <a:bodyPr/>
          <a:lstStyle/>
          <a:p>
            <a:fld id="{B20BAE8A-BB5C-499D-956E-1AE79ABD6EE1}" type="slidenum">
              <a:rPr lang="en-CA" smtClean="0"/>
              <a:t>36</a:t>
            </a:fld>
            <a:endParaRPr lang="en-CA"/>
          </a:p>
        </p:txBody>
      </p:sp>
      <p:sp>
        <p:nvSpPr>
          <p:cNvPr id="5" name="TextBox 4">
            <a:extLst>
              <a:ext uri="{FF2B5EF4-FFF2-40B4-BE49-F238E27FC236}">
                <a16:creationId xmlns:a16="http://schemas.microsoft.com/office/drawing/2014/main" id="{B0BA0755-2935-BF57-EBE0-DA9A6D32C9CB}"/>
              </a:ext>
            </a:extLst>
          </p:cNvPr>
          <p:cNvSpPr txBox="1"/>
          <p:nvPr/>
        </p:nvSpPr>
        <p:spPr>
          <a:xfrm>
            <a:off x="838199" y="1367522"/>
            <a:ext cx="9042647" cy="369332"/>
          </a:xfrm>
          <a:prstGeom prst="rect">
            <a:avLst/>
          </a:prstGeom>
          <a:noFill/>
        </p:spPr>
        <p:txBody>
          <a:bodyPr wrap="square">
            <a:spAutoFit/>
          </a:bodyPr>
          <a:lstStyle/>
          <a:p>
            <a:r>
              <a:rPr lang="en-CA" dirty="0"/>
              <a:t>The first features we're going to look at are </a:t>
            </a:r>
            <a:r>
              <a:rPr lang="en-CA" b="1" dirty="0"/>
              <a:t>edge</a:t>
            </a:r>
            <a:r>
              <a:rPr lang="en-CA" dirty="0"/>
              <a:t> </a:t>
            </a:r>
            <a:r>
              <a:rPr lang="en-CA" b="1" dirty="0"/>
              <a:t>detectors </a:t>
            </a:r>
            <a:r>
              <a:rPr lang="en-CA" dirty="0"/>
              <a:t>and corner detectors</a:t>
            </a:r>
          </a:p>
        </p:txBody>
      </p:sp>
      <p:pic>
        <p:nvPicPr>
          <p:cNvPr id="7" name="Picture 6">
            <a:extLst>
              <a:ext uri="{FF2B5EF4-FFF2-40B4-BE49-F238E27FC236}">
                <a16:creationId xmlns:a16="http://schemas.microsoft.com/office/drawing/2014/main" id="{55743408-4765-0F7E-F514-EEA710864750}"/>
              </a:ext>
            </a:extLst>
          </p:cNvPr>
          <p:cNvPicPr>
            <a:picLocks noChangeAspect="1"/>
          </p:cNvPicPr>
          <p:nvPr/>
        </p:nvPicPr>
        <p:blipFill>
          <a:blip r:embed="rId2"/>
          <a:stretch>
            <a:fillRect/>
          </a:stretch>
        </p:blipFill>
        <p:spPr>
          <a:xfrm>
            <a:off x="2830377" y="2405994"/>
            <a:ext cx="5696745" cy="1886213"/>
          </a:xfrm>
          <a:prstGeom prst="rect">
            <a:avLst/>
          </a:prstGeom>
        </p:spPr>
      </p:pic>
      <p:sp>
        <p:nvSpPr>
          <p:cNvPr id="9" name="TextBox 8">
            <a:extLst>
              <a:ext uri="{FF2B5EF4-FFF2-40B4-BE49-F238E27FC236}">
                <a16:creationId xmlns:a16="http://schemas.microsoft.com/office/drawing/2014/main" id="{40DFD4D4-4DDF-FCF3-0522-D243448B4514}"/>
              </a:ext>
            </a:extLst>
          </p:cNvPr>
          <p:cNvSpPr txBox="1"/>
          <p:nvPr/>
        </p:nvSpPr>
        <p:spPr>
          <a:xfrm>
            <a:off x="4982592" y="4107541"/>
            <a:ext cx="6094520" cy="369332"/>
          </a:xfrm>
          <a:prstGeom prst="rect">
            <a:avLst/>
          </a:prstGeom>
          <a:noFill/>
        </p:spPr>
        <p:txBody>
          <a:bodyPr wrap="square">
            <a:spAutoFit/>
          </a:bodyPr>
          <a:lstStyle/>
          <a:p>
            <a:r>
              <a:rPr lang="en-CA" b="1" dirty="0"/>
              <a:t>Edge Detection </a:t>
            </a:r>
          </a:p>
        </p:txBody>
      </p:sp>
      <p:sp>
        <p:nvSpPr>
          <p:cNvPr id="11" name="TextBox 10">
            <a:extLst>
              <a:ext uri="{FF2B5EF4-FFF2-40B4-BE49-F238E27FC236}">
                <a16:creationId xmlns:a16="http://schemas.microsoft.com/office/drawing/2014/main" id="{869F8AF0-730E-3D70-279F-EEF4D8C19C54}"/>
              </a:ext>
            </a:extLst>
          </p:cNvPr>
          <p:cNvSpPr txBox="1"/>
          <p:nvPr/>
        </p:nvSpPr>
        <p:spPr>
          <a:xfrm>
            <a:off x="2896339" y="4476873"/>
            <a:ext cx="6094520" cy="646331"/>
          </a:xfrm>
          <a:prstGeom prst="rect">
            <a:avLst/>
          </a:prstGeom>
          <a:noFill/>
        </p:spPr>
        <p:txBody>
          <a:bodyPr wrap="square">
            <a:spAutoFit/>
          </a:bodyPr>
          <a:lstStyle/>
          <a:p>
            <a:r>
              <a:rPr lang="en-CA" dirty="0"/>
              <a:t>The Canny Edge Detection algorithm is a widely used edge detection algorithm in today’s image processing applications.</a:t>
            </a:r>
          </a:p>
        </p:txBody>
      </p:sp>
    </p:spTree>
    <p:extLst>
      <p:ext uri="{BB962C8B-B14F-4D97-AF65-F5344CB8AC3E}">
        <p14:creationId xmlns:p14="http://schemas.microsoft.com/office/powerpoint/2010/main" val="142158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47C5-953F-0849-80B2-3CE4017B7FBB}"/>
              </a:ext>
            </a:extLst>
          </p:cNvPr>
          <p:cNvSpPr>
            <a:spLocks noGrp="1"/>
          </p:cNvSpPr>
          <p:nvPr>
            <p:ph type="title"/>
          </p:nvPr>
        </p:nvSpPr>
        <p:spPr/>
        <p:txBody>
          <a:bodyPr/>
          <a:lstStyle/>
          <a:p>
            <a:r>
              <a:rPr lang="en-US" b="1" dirty="0"/>
              <a:t>Feature Detection</a:t>
            </a:r>
            <a:endParaRPr lang="en-CA" dirty="0"/>
          </a:p>
        </p:txBody>
      </p:sp>
      <p:sp>
        <p:nvSpPr>
          <p:cNvPr id="3" name="Slide Number Placeholder 2">
            <a:extLst>
              <a:ext uri="{FF2B5EF4-FFF2-40B4-BE49-F238E27FC236}">
                <a16:creationId xmlns:a16="http://schemas.microsoft.com/office/drawing/2014/main" id="{0C9C7CD5-477B-392B-894E-FBBAD85B7BFC}"/>
              </a:ext>
            </a:extLst>
          </p:cNvPr>
          <p:cNvSpPr>
            <a:spLocks noGrp="1"/>
          </p:cNvSpPr>
          <p:nvPr>
            <p:ph type="sldNum" sz="quarter" idx="12"/>
          </p:nvPr>
        </p:nvSpPr>
        <p:spPr/>
        <p:txBody>
          <a:bodyPr/>
          <a:lstStyle/>
          <a:p>
            <a:fld id="{B20BAE8A-BB5C-499D-956E-1AE79ABD6EE1}" type="slidenum">
              <a:rPr lang="en-CA" smtClean="0"/>
              <a:t>37</a:t>
            </a:fld>
            <a:endParaRPr lang="en-CA"/>
          </a:p>
        </p:txBody>
      </p:sp>
      <p:pic>
        <p:nvPicPr>
          <p:cNvPr id="5" name="Picture 4">
            <a:extLst>
              <a:ext uri="{FF2B5EF4-FFF2-40B4-BE49-F238E27FC236}">
                <a16:creationId xmlns:a16="http://schemas.microsoft.com/office/drawing/2014/main" id="{D823AF70-AD6A-65B0-2D7C-9054E3E72E35}"/>
              </a:ext>
            </a:extLst>
          </p:cNvPr>
          <p:cNvPicPr>
            <a:picLocks noChangeAspect="1"/>
          </p:cNvPicPr>
          <p:nvPr/>
        </p:nvPicPr>
        <p:blipFill>
          <a:blip r:embed="rId2"/>
          <a:stretch>
            <a:fillRect/>
          </a:stretch>
        </p:blipFill>
        <p:spPr>
          <a:xfrm>
            <a:off x="3448235" y="1822937"/>
            <a:ext cx="4334480" cy="2200582"/>
          </a:xfrm>
          <a:prstGeom prst="rect">
            <a:avLst/>
          </a:prstGeom>
        </p:spPr>
      </p:pic>
      <p:sp>
        <p:nvSpPr>
          <p:cNvPr id="7" name="TextBox 6">
            <a:extLst>
              <a:ext uri="{FF2B5EF4-FFF2-40B4-BE49-F238E27FC236}">
                <a16:creationId xmlns:a16="http://schemas.microsoft.com/office/drawing/2014/main" id="{4868500B-4BEE-A971-46F4-79571FFC664E}"/>
              </a:ext>
            </a:extLst>
          </p:cNvPr>
          <p:cNvSpPr txBox="1"/>
          <p:nvPr/>
        </p:nvSpPr>
        <p:spPr>
          <a:xfrm>
            <a:off x="2976239" y="4202785"/>
            <a:ext cx="6094520" cy="369332"/>
          </a:xfrm>
          <a:prstGeom prst="rect">
            <a:avLst/>
          </a:prstGeom>
          <a:noFill/>
        </p:spPr>
        <p:txBody>
          <a:bodyPr wrap="square">
            <a:spAutoFit/>
          </a:bodyPr>
          <a:lstStyle/>
          <a:p>
            <a:r>
              <a:rPr lang="en-CA" dirty="0"/>
              <a:t>A Harris Corner Point Detector can be used to find key points.</a:t>
            </a:r>
          </a:p>
        </p:txBody>
      </p:sp>
      <p:sp>
        <p:nvSpPr>
          <p:cNvPr id="8" name="TextBox 7">
            <a:extLst>
              <a:ext uri="{FF2B5EF4-FFF2-40B4-BE49-F238E27FC236}">
                <a16:creationId xmlns:a16="http://schemas.microsoft.com/office/drawing/2014/main" id="{D78556D8-30A6-2C78-6FE3-6AD5A38A24CC}"/>
              </a:ext>
            </a:extLst>
          </p:cNvPr>
          <p:cNvSpPr txBox="1"/>
          <p:nvPr/>
        </p:nvSpPr>
        <p:spPr>
          <a:xfrm>
            <a:off x="838199" y="1367522"/>
            <a:ext cx="9042647" cy="369332"/>
          </a:xfrm>
          <a:prstGeom prst="rect">
            <a:avLst/>
          </a:prstGeom>
          <a:noFill/>
        </p:spPr>
        <p:txBody>
          <a:bodyPr wrap="square">
            <a:spAutoFit/>
          </a:bodyPr>
          <a:lstStyle/>
          <a:p>
            <a:r>
              <a:rPr lang="en-CA" dirty="0"/>
              <a:t>The first features we're going to look at are edge detectors</a:t>
            </a:r>
            <a:r>
              <a:rPr lang="en-CA" b="1" dirty="0"/>
              <a:t> </a:t>
            </a:r>
            <a:r>
              <a:rPr lang="en-CA" dirty="0"/>
              <a:t>and </a:t>
            </a:r>
            <a:r>
              <a:rPr lang="en-CA" b="1" dirty="0"/>
              <a:t>corner detectors</a:t>
            </a:r>
          </a:p>
        </p:txBody>
      </p:sp>
    </p:spTree>
    <p:extLst>
      <p:ext uri="{BB962C8B-B14F-4D97-AF65-F5344CB8AC3E}">
        <p14:creationId xmlns:p14="http://schemas.microsoft.com/office/powerpoint/2010/main" val="4226712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702C4-FE2B-C740-E972-F2F81D2EABB0}"/>
              </a:ext>
            </a:extLst>
          </p:cNvPr>
          <p:cNvSpPr>
            <a:spLocks noGrp="1"/>
          </p:cNvSpPr>
          <p:nvPr>
            <p:ph type="title"/>
          </p:nvPr>
        </p:nvSpPr>
        <p:spPr>
          <a:xfrm>
            <a:off x="838200" y="136526"/>
            <a:ext cx="10515600" cy="593726"/>
          </a:xfrm>
        </p:spPr>
        <p:txBody>
          <a:bodyPr>
            <a:normAutofit fontScale="90000"/>
          </a:bodyPr>
          <a:lstStyle/>
          <a:p>
            <a:r>
              <a:rPr lang="en-CA" b="1" dirty="0"/>
              <a:t>Boundaries from Edge Detection</a:t>
            </a:r>
          </a:p>
        </p:txBody>
      </p:sp>
      <p:sp>
        <p:nvSpPr>
          <p:cNvPr id="3" name="Slide Number Placeholder 2">
            <a:extLst>
              <a:ext uri="{FF2B5EF4-FFF2-40B4-BE49-F238E27FC236}">
                <a16:creationId xmlns:a16="http://schemas.microsoft.com/office/drawing/2014/main" id="{ECBADA17-B913-28D5-D68C-67D92FDDD64D}"/>
              </a:ext>
            </a:extLst>
          </p:cNvPr>
          <p:cNvSpPr>
            <a:spLocks noGrp="1"/>
          </p:cNvSpPr>
          <p:nvPr>
            <p:ph type="sldNum" sz="quarter" idx="12"/>
          </p:nvPr>
        </p:nvSpPr>
        <p:spPr/>
        <p:txBody>
          <a:bodyPr/>
          <a:lstStyle/>
          <a:p>
            <a:fld id="{B20BAE8A-BB5C-499D-956E-1AE79ABD6EE1}" type="slidenum">
              <a:rPr lang="en-CA" smtClean="0"/>
              <a:t>38</a:t>
            </a:fld>
            <a:endParaRPr lang="en-CA"/>
          </a:p>
        </p:txBody>
      </p:sp>
      <p:pic>
        <p:nvPicPr>
          <p:cNvPr id="5" name="Picture 4">
            <a:extLst>
              <a:ext uri="{FF2B5EF4-FFF2-40B4-BE49-F238E27FC236}">
                <a16:creationId xmlns:a16="http://schemas.microsoft.com/office/drawing/2014/main" id="{336A5457-652E-7868-B40D-C04AB4DCF54D}"/>
              </a:ext>
            </a:extLst>
          </p:cNvPr>
          <p:cNvPicPr>
            <a:picLocks noChangeAspect="1"/>
          </p:cNvPicPr>
          <p:nvPr/>
        </p:nvPicPr>
        <p:blipFill>
          <a:blip r:embed="rId2"/>
          <a:stretch>
            <a:fillRect/>
          </a:stretch>
        </p:blipFill>
        <p:spPr>
          <a:xfrm>
            <a:off x="1966336" y="1186345"/>
            <a:ext cx="8259328" cy="3029373"/>
          </a:xfrm>
          <a:prstGeom prst="rect">
            <a:avLst/>
          </a:prstGeom>
        </p:spPr>
      </p:pic>
      <p:sp>
        <p:nvSpPr>
          <p:cNvPr id="7" name="TextBox 6">
            <a:extLst>
              <a:ext uri="{FF2B5EF4-FFF2-40B4-BE49-F238E27FC236}">
                <a16:creationId xmlns:a16="http://schemas.microsoft.com/office/drawing/2014/main" id="{D747DB3B-AB0B-79EF-ADEC-EF112E0FB92C}"/>
              </a:ext>
            </a:extLst>
          </p:cNvPr>
          <p:cNvSpPr txBox="1"/>
          <p:nvPr/>
        </p:nvSpPr>
        <p:spPr>
          <a:xfrm>
            <a:off x="838200" y="730252"/>
            <a:ext cx="6094520" cy="369332"/>
          </a:xfrm>
          <a:prstGeom prst="rect">
            <a:avLst/>
          </a:prstGeom>
          <a:noFill/>
        </p:spPr>
        <p:txBody>
          <a:bodyPr wrap="square">
            <a:spAutoFit/>
          </a:bodyPr>
          <a:lstStyle/>
          <a:p>
            <a:r>
              <a:rPr lang="en-CA" dirty="0"/>
              <a:t>Finding Continuous Lines from Edge Segments</a:t>
            </a:r>
          </a:p>
        </p:txBody>
      </p:sp>
      <p:sp>
        <p:nvSpPr>
          <p:cNvPr id="9" name="TextBox 8">
            <a:extLst>
              <a:ext uri="{FF2B5EF4-FFF2-40B4-BE49-F238E27FC236}">
                <a16:creationId xmlns:a16="http://schemas.microsoft.com/office/drawing/2014/main" id="{A0B31BCB-1C64-9030-A64D-60792527A874}"/>
              </a:ext>
            </a:extLst>
          </p:cNvPr>
          <p:cNvSpPr txBox="1"/>
          <p:nvPr/>
        </p:nvSpPr>
        <p:spPr>
          <a:xfrm>
            <a:off x="1708212" y="4302479"/>
            <a:ext cx="2011532" cy="1077218"/>
          </a:xfrm>
          <a:prstGeom prst="rect">
            <a:avLst/>
          </a:prstGeom>
          <a:noFill/>
        </p:spPr>
        <p:txBody>
          <a:bodyPr wrap="square">
            <a:spAutoFit/>
          </a:bodyPr>
          <a:lstStyle/>
          <a:p>
            <a:r>
              <a:rPr lang="en-CA" sz="1600" dirty="0"/>
              <a:t>We apply an edge detector to an image such as the one on the left here. </a:t>
            </a:r>
          </a:p>
        </p:txBody>
      </p:sp>
      <p:sp>
        <p:nvSpPr>
          <p:cNvPr id="11" name="TextBox 10">
            <a:extLst>
              <a:ext uri="{FF2B5EF4-FFF2-40B4-BE49-F238E27FC236}">
                <a16:creationId xmlns:a16="http://schemas.microsoft.com/office/drawing/2014/main" id="{553D34A5-3FAF-3EDF-45B1-D8C123E20663}"/>
              </a:ext>
            </a:extLst>
          </p:cNvPr>
          <p:cNvSpPr txBox="1"/>
          <p:nvPr/>
        </p:nvSpPr>
        <p:spPr>
          <a:xfrm>
            <a:off x="4435137" y="4302479"/>
            <a:ext cx="4037121" cy="830997"/>
          </a:xfrm>
          <a:prstGeom prst="rect">
            <a:avLst/>
          </a:prstGeom>
          <a:noFill/>
        </p:spPr>
        <p:txBody>
          <a:bodyPr wrap="square">
            <a:spAutoFit/>
          </a:bodyPr>
          <a:lstStyle/>
          <a:p>
            <a:r>
              <a:rPr lang="en-CA" sz="1600" dirty="0"/>
              <a:t>In the center we have, what we call,</a:t>
            </a:r>
          </a:p>
          <a:p>
            <a:r>
              <a:rPr lang="en-CA" sz="1600" dirty="0"/>
              <a:t>an edge map, that gives the strength of the edge at each point.</a:t>
            </a:r>
          </a:p>
        </p:txBody>
      </p:sp>
      <p:sp>
        <p:nvSpPr>
          <p:cNvPr id="13" name="TextBox 12">
            <a:extLst>
              <a:ext uri="{FF2B5EF4-FFF2-40B4-BE49-F238E27FC236}">
                <a16:creationId xmlns:a16="http://schemas.microsoft.com/office/drawing/2014/main" id="{F9C44AC2-D5E5-5C8C-A096-59CE7BCEA2D2}"/>
              </a:ext>
            </a:extLst>
          </p:cNvPr>
          <p:cNvSpPr txBox="1"/>
          <p:nvPr/>
        </p:nvSpPr>
        <p:spPr>
          <a:xfrm>
            <a:off x="4435137" y="5053178"/>
            <a:ext cx="3856607" cy="1569660"/>
          </a:xfrm>
          <a:prstGeom prst="rect">
            <a:avLst/>
          </a:prstGeom>
          <a:noFill/>
        </p:spPr>
        <p:txBody>
          <a:bodyPr wrap="square">
            <a:spAutoFit/>
          </a:bodyPr>
          <a:lstStyle/>
          <a:p>
            <a:r>
              <a:rPr lang="en-CA" sz="1600" dirty="0"/>
              <a:t>When you and I take a look at this,</a:t>
            </a:r>
          </a:p>
          <a:p>
            <a:r>
              <a:rPr lang="en-CA" sz="1600" dirty="0"/>
              <a:t>we can immediately figure out which</a:t>
            </a:r>
          </a:p>
          <a:p>
            <a:r>
              <a:rPr lang="en-CA" sz="1600" dirty="0"/>
              <a:t>edges belong to the same boundaries or contours.</a:t>
            </a:r>
          </a:p>
          <a:p>
            <a:r>
              <a:rPr lang="en-CA" sz="1600" dirty="0"/>
              <a:t>But that's because the brain is doing it for us. But, actually, this is just a set of edges</a:t>
            </a:r>
          </a:p>
        </p:txBody>
      </p:sp>
      <p:sp>
        <p:nvSpPr>
          <p:cNvPr id="15" name="TextBox 14">
            <a:extLst>
              <a:ext uri="{FF2B5EF4-FFF2-40B4-BE49-F238E27FC236}">
                <a16:creationId xmlns:a16="http://schemas.microsoft.com/office/drawing/2014/main" id="{8F89ED8E-8786-EA68-11D0-023FBF813D30}"/>
              </a:ext>
            </a:extLst>
          </p:cNvPr>
          <p:cNvSpPr txBox="1"/>
          <p:nvPr/>
        </p:nvSpPr>
        <p:spPr>
          <a:xfrm>
            <a:off x="8412331" y="4270371"/>
            <a:ext cx="3779669" cy="1077218"/>
          </a:xfrm>
          <a:prstGeom prst="rect">
            <a:avLst/>
          </a:prstGeom>
          <a:noFill/>
        </p:spPr>
        <p:txBody>
          <a:bodyPr wrap="square">
            <a:spAutoFit/>
          </a:bodyPr>
          <a:lstStyle/>
          <a:p>
            <a:r>
              <a:rPr lang="en-CA" sz="1600" dirty="0"/>
              <a:t>And now we need to go from the edges</a:t>
            </a:r>
          </a:p>
          <a:p>
            <a:r>
              <a:rPr lang="en-CA" sz="1600" dirty="0"/>
              <a:t>to boundaries such as the one shown here.</a:t>
            </a:r>
          </a:p>
          <a:p>
            <a:r>
              <a:rPr lang="en-CA" sz="1600" dirty="0"/>
              <a:t>So we will have to develop algorithms for boundary detection.</a:t>
            </a:r>
          </a:p>
        </p:txBody>
      </p:sp>
    </p:spTree>
    <p:extLst>
      <p:ext uri="{BB962C8B-B14F-4D97-AF65-F5344CB8AC3E}">
        <p14:creationId xmlns:p14="http://schemas.microsoft.com/office/powerpoint/2010/main" val="402246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31CD1-4B61-B08F-F560-B4E70497A524}"/>
              </a:ext>
            </a:extLst>
          </p:cNvPr>
          <p:cNvSpPr>
            <a:spLocks noGrp="1"/>
          </p:cNvSpPr>
          <p:nvPr>
            <p:ph type="title"/>
          </p:nvPr>
        </p:nvSpPr>
        <p:spPr>
          <a:xfrm>
            <a:off x="838200" y="136525"/>
            <a:ext cx="10515600" cy="742365"/>
          </a:xfrm>
        </p:spPr>
        <p:txBody>
          <a:bodyPr>
            <a:normAutofit/>
          </a:bodyPr>
          <a:lstStyle/>
          <a:p>
            <a:r>
              <a:rPr lang="en-CA" b="1" dirty="0"/>
              <a:t>Feature Matching</a:t>
            </a:r>
          </a:p>
        </p:txBody>
      </p:sp>
      <p:sp>
        <p:nvSpPr>
          <p:cNvPr id="3" name="Slide Number Placeholder 2">
            <a:extLst>
              <a:ext uri="{FF2B5EF4-FFF2-40B4-BE49-F238E27FC236}">
                <a16:creationId xmlns:a16="http://schemas.microsoft.com/office/drawing/2014/main" id="{384337C5-E45F-2747-3126-30C3A459EA6F}"/>
              </a:ext>
            </a:extLst>
          </p:cNvPr>
          <p:cNvSpPr>
            <a:spLocks noGrp="1"/>
          </p:cNvSpPr>
          <p:nvPr>
            <p:ph type="sldNum" sz="quarter" idx="12"/>
          </p:nvPr>
        </p:nvSpPr>
        <p:spPr/>
        <p:txBody>
          <a:bodyPr/>
          <a:lstStyle/>
          <a:p>
            <a:fld id="{B20BAE8A-BB5C-499D-956E-1AE79ABD6EE1}" type="slidenum">
              <a:rPr lang="en-CA" smtClean="0"/>
              <a:t>39</a:t>
            </a:fld>
            <a:endParaRPr lang="en-CA"/>
          </a:p>
        </p:txBody>
      </p:sp>
      <p:sp>
        <p:nvSpPr>
          <p:cNvPr id="5" name="TextBox 4">
            <a:extLst>
              <a:ext uri="{FF2B5EF4-FFF2-40B4-BE49-F238E27FC236}">
                <a16:creationId xmlns:a16="http://schemas.microsoft.com/office/drawing/2014/main" id="{FE837506-1AB2-157E-AF53-5CD0D098554D}"/>
              </a:ext>
            </a:extLst>
          </p:cNvPr>
          <p:cNvSpPr txBox="1"/>
          <p:nvPr/>
        </p:nvSpPr>
        <p:spPr>
          <a:xfrm>
            <a:off x="838199" y="878890"/>
            <a:ext cx="9042647" cy="369332"/>
          </a:xfrm>
          <a:prstGeom prst="rect">
            <a:avLst/>
          </a:prstGeom>
          <a:noFill/>
        </p:spPr>
        <p:txBody>
          <a:bodyPr wrap="square">
            <a:spAutoFit/>
          </a:bodyPr>
          <a:lstStyle/>
          <a:p>
            <a:r>
              <a:rPr lang="en-CA" dirty="0"/>
              <a:t>2D Recognition using Features Matching using "Interesting Points"</a:t>
            </a:r>
          </a:p>
        </p:txBody>
      </p:sp>
      <p:pic>
        <p:nvPicPr>
          <p:cNvPr id="7" name="Picture 6">
            <a:extLst>
              <a:ext uri="{FF2B5EF4-FFF2-40B4-BE49-F238E27FC236}">
                <a16:creationId xmlns:a16="http://schemas.microsoft.com/office/drawing/2014/main" id="{C74FCA93-B76E-2571-42AA-BF8F5F76FE7B}"/>
              </a:ext>
            </a:extLst>
          </p:cNvPr>
          <p:cNvPicPr>
            <a:picLocks noChangeAspect="1"/>
          </p:cNvPicPr>
          <p:nvPr/>
        </p:nvPicPr>
        <p:blipFill>
          <a:blip r:embed="rId2"/>
          <a:stretch>
            <a:fillRect/>
          </a:stretch>
        </p:blipFill>
        <p:spPr>
          <a:xfrm>
            <a:off x="3648721" y="1315859"/>
            <a:ext cx="6094323" cy="2867917"/>
          </a:xfrm>
          <a:prstGeom prst="rect">
            <a:avLst/>
          </a:prstGeom>
        </p:spPr>
      </p:pic>
      <p:sp>
        <p:nvSpPr>
          <p:cNvPr id="9" name="TextBox 8">
            <a:extLst>
              <a:ext uri="{FF2B5EF4-FFF2-40B4-BE49-F238E27FC236}">
                <a16:creationId xmlns:a16="http://schemas.microsoft.com/office/drawing/2014/main" id="{27D72267-4447-E477-6DA5-05A210E3654B}"/>
              </a:ext>
            </a:extLst>
          </p:cNvPr>
          <p:cNvSpPr txBox="1"/>
          <p:nvPr/>
        </p:nvSpPr>
        <p:spPr>
          <a:xfrm>
            <a:off x="73241" y="1872844"/>
            <a:ext cx="3575480" cy="830997"/>
          </a:xfrm>
          <a:prstGeom prst="rect">
            <a:avLst/>
          </a:prstGeom>
          <a:noFill/>
        </p:spPr>
        <p:txBody>
          <a:bodyPr wrap="square">
            <a:spAutoFit/>
          </a:bodyPr>
          <a:lstStyle/>
          <a:p>
            <a:r>
              <a:rPr lang="en-CA" sz="1600" dirty="0"/>
              <a:t>A specific detector which is very powerful is the SIFT detector( Scale-invariant feature transform).</a:t>
            </a:r>
          </a:p>
        </p:txBody>
      </p:sp>
      <p:sp>
        <p:nvSpPr>
          <p:cNvPr id="11" name="TextBox 10">
            <a:extLst>
              <a:ext uri="{FF2B5EF4-FFF2-40B4-BE49-F238E27FC236}">
                <a16:creationId xmlns:a16="http://schemas.microsoft.com/office/drawing/2014/main" id="{22262D5A-7C90-E3D6-C1F1-7525DDDB2E9B}"/>
              </a:ext>
            </a:extLst>
          </p:cNvPr>
          <p:cNvSpPr txBox="1"/>
          <p:nvPr/>
        </p:nvSpPr>
        <p:spPr>
          <a:xfrm>
            <a:off x="1677880" y="4415912"/>
            <a:ext cx="4625265" cy="830997"/>
          </a:xfrm>
          <a:prstGeom prst="rect">
            <a:avLst/>
          </a:prstGeom>
          <a:noFill/>
        </p:spPr>
        <p:txBody>
          <a:bodyPr wrap="square">
            <a:spAutoFit/>
          </a:bodyPr>
          <a:lstStyle/>
          <a:p>
            <a:r>
              <a:rPr lang="en-CA" sz="1600" dirty="0"/>
              <a:t>All the dots in the left,  the colored dots, these</a:t>
            </a:r>
          </a:p>
          <a:p>
            <a:r>
              <a:rPr lang="en-CA" sz="1600" dirty="0"/>
              <a:t>are SIFT features that have been detected by the algorithm.</a:t>
            </a:r>
          </a:p>
        </p:txBody>
      </p:sp>
      <p:sp>
        <p:nvSpPr>
          <p:cNvPr id="13" name="TextBox 12">
            <a:extLst>
              <a:ext uri="{FF2B5EF4-FFF2-40B4-BE49-F238E27FC236}">
                <a16:creationId xmlns:a16="http://schemas.microsoft.com/office/drawing/2014/main" id="{6AB30148-3031-5912-9A56-9D4944076B97}"/>
              </a:ext>
            </a:extLst>
          </p:cNvPr>
          <p:cNvSpPr txBox="1"/>
          <p:nvPr/>
        </p:nvSpPr>
        <p:spPr>
          <a:xfrm>
            <a:off x="1677880" y="5221799"/>
            <a:ext cx="4625265" cy="584775"/>
          </a:xfrm>
          <a:prstGeom prst="rect">
            <a:avLst/>
          </a:prstGeom>
          <a:noFill/>
        </p:spPr>
        <p:txBody>
          <a:bodyPr wrap="square">
            <a:spAutoFit/>
          </a:bodyPr>
          <a:lstStyle/>
          <a:p>
            <a:r>
              <a:rPr lang="en-CA" sz="1600" dirty="0"/>
              <a:t>They don't seem to be attached to edges but actually to blobs or interesting areas in the image.</a:t>
            </a:r>
          </a:p>
        </p:txBody>
      </p:sp>
      <p:sp>
        <p:nvSpPr>
          <p:cNvPr id="15" name="TextBox 14">
            <a:extLst>
              <a:ext uri="{FF2B5EF4-FFF2-40B4-BE49-F238E27FC236}">
                <a16:creationId xmlns:a16="http://schemas.microsoft.com/office/drawing/2014/main" id="{C5C164C3-F41E-218F-F900-217FFE76E190}"/>
              </a:ext>
            </a:extLst>
          </p:cNvPr>
          <p:cNvSpPr txBox="1"/>
          <p:nvPr/>
        </p:nvSpPr>
        <p:spPr>
          <a:xfrm>
            <a:off x="6695882" y="4415912"/>
            <a:ext cx="4518733" cy="1077218"/>
          </a:xfrm>
          <a:prstGeom prst="rect">
            <a:avLst/>
          </a:prstGeom>
          <a:noFill/>
        </p:spPr>
        <p:txBody>
          <a:bodyPr wrap="square">
            <a:spAutoFit/>
          </a:bodyPr>
          <a:lstStyle/>
          <a:p>
            <a:r>
              <a:rPr lang="en-CA" sz="1600" dirty="0"/>
              <a:t>And we can very robustly find these blobs, even when the object is translated or rotated or scaled. And that makes it really useful for recognition problems.</a:t>
            </a:r>
          </a:p>
        </p:txBody>
      </p:sp>
      <p:sp>
        <p:nvSpPr>
          <p:cNvPr id="17" name="TextBox 16">
            <a:extLst>
              <a:ext uri="{FF2B5EF4-FFF2-40B4-BE49-F238E27FC236}">
                <a16:creationId xmlns:a16="http://schemas.microsoft.com/office/drawing/2014/main" id="{BB4E14AB-DFA3-01F4-F7EC-EE135B1B0B46}"/>
              </a:ext>
            </a:extLst>
          </p:cNvPr>
          <p:cNvSpPr txBox="1"/>
          <p:nvPr/>
        </p:nvSpPr>
        <p:spPr>
          <a:xfrm>
            <a:off x="6695882" y="5493130"/>
            <a:ext cx="5496118" cy="1323439"/>
          </a:xfrm>
          <a:prstGeom prst="rect">
            <a:avLst/>
          </a:prstGeom>
          <a:noFill/>
        </p:spPr>
        <p:txBody>
          <a:bodyPr wrap="square">
            <a:spAutoFit/>
          </a:bodyPr>
          <a:lstStyle/>
          <a:p>
            <a:r>
              <a:rPr lang="en-CA" sz="1600" dirty="0"/>
              <a:t>So, for instance, in the image on the right, we see the same object not only transformed  geometrically, but also obstructed partially. And yet, we're able to match these features</a:t>
            </a:r>
          </a:p>
          <a:p>
            <a:r>
              <a:rPr lang="en-CA" sz="1600" dirty="0"/>
              <a:t>and find the object very effectively, very robustly.</a:t>
            </a:r>
          </a:p>
          <a:p>
            <a:r>
              <a:rPr lang="en-CA" sz="1600" dirty="0"/>
              <a:t>So we will look at SIFT features.</a:t>
            </a:r>
          </a:p>
        </p:txBody>
      </p:sp>
    </p:spTree>
    <p:extLst>
      <p:ext uri="{BB962C8B-B14F-4D97-AF65-F5344CB8AC3E}">
        <p14:creationId xmlns:p14="http://schemas.microsoft.com/office/powerpoint/2010/main" val="309143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937C-4A01-DAA6-9EF0-5FFF8B475268}"/>
              </a:ext>
            </a:extLst>
          </p:cNvPr>
          <p:cNvSpPr>
            <a:spLocks noGrp="1"/>
          </p:cNvSpPr>
          <p:nvPr>
            <p:ph type="title"/>
          </p:nvPr>
        </p:nvSpPr>
        <p:spPr>
          <a:xfrm>
            <a:off x="1022838" y="2598371"/>
            <a:ext cx="10515600" cy="1325563"/>
          </a:xfrm>
        </p:spPr>
        <p:txBody>
          <a:bodyPr/>
          <a:lstStyle/>
          <a:p>
            <a:pPr algn="ctr"/>
            <a:r>
              <a:rPr lang="en-US" b="1" dirty="0"/>
              <a:t>Introduction</a:t>
            </a:r>
            <a:endParaRPr lang="en-CA" b="1" dirty="0"/>
          </a:p>
        </p:txBody>
      </p:sp>
      <p:sp>
        <p:nvSpPr>
          <p:cNvPr id="3" name="Slide Number Placeholder 2">
            <a:extLst>
              <a:ext uri="{FF2B5EF4-FFF2-40B4-BE49-F238E27FC236}">
                <a16:creationId xmlns:a16="http://schemas.microsoft.com/office/drawing/2014/main" id="{ADD7AC55-5617-E1F8-66EA-46D113460853}"/>
              </a:ext>
            </a:extLst>
          </p:cNvPr>
          <p:cNvSpPr>
            <a:spLocks noGrp="1"/>
          </p:cNvSpPr>
          <p:nvPr>
            <p:ph type="sldNum" sz="quarter" idx="12"/>
          </p:nvPr>
        </p:nvSpPr>
        <p:spPr/>
        <p:txBody>
          <a:bodyPr/>
          <a:lstStyle/>
          <a:p>
            <a:fld id="{B20BAE8A-BB5C-499D-956E-1AE79ABD6EE1}" type="slidenum">
              <a:rPr lang="en-CA" smtClean="0"/>
              <a:t>4</a:t>
            </a:fld>
            <a:endParaRPr lang="en-CA"/>
          </a:p>
        </p:txBody>
      </p:sp>
      <p:pic>
        <p:nvPicPr>
          <p:cNvPr id="4" name="Picture 3">
            <a:extLst>
              <a:ext uri="{FF2B5EF4-FFF2-40B4-BE49-F238E27FC236}">
                <a16:creationId xmlns:a16="http://schemas.microsoft.com/office/drawing/2014/main" id="{E311AA8E-938C-D819-4E7D-0296403AC23D}"/>
              </a:ext>
            </a:extLst>
          </p:cNvPr>
          <p:cNvPicPr>
            <a:picLocks noChangeAspect="1"/>
          </p:cNvPicPr>
          <p:nvPr/>
        </p:nvPicPr>
        <p:blipFill>
          <a:blip r:embed="rId2"/>
          <a:stretch>
            <a:fillRect/>
          </a:stretch>
        </p:blipFill>
        <p:spPr>
          <a:xfrm>
            <a:off x="3739327" y="3923934"/>
            <a:ext cx="4944165" cy="2095792"/>
          </a:xfrm>
          <a:prstGeom prst="rect">
            <a:avLst/>
          </a:prstGeom>
        </p:spPr>
      </p:pic>
    </p:spTree>
    <p:extLst>
      <p:ext uri="{BB962C8B-B14F-4D97-AF65-F5344CB8AC3E}">
        <p14:creationId xmlns:p14="http://schemas.microsoft.com/office/powerpoint/2010/main" val="3116250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CCF5-3FBF-6A6B-0557-BDFEC4BF2518}"/>
              </a:ext>
            </a:extLst>
          </p:cNvPr>
          <p:cNvSpPr>
            <a:spLocks noGrp="1"/>
          </p:cNvSpPr>
          <p:nvPr>
            <p:ph type="title"/>
          </p:nvPr>
        </p:nvSpPr>
        <p:spPr>
          <a:xfrm>
            <a:off x="838200" y="136525"/>
            <a:ext cx="10515600" cy="1021503"/>
          </a:xfrm>
        </p:spPr>
        <p:txBody>
          <a:bodyPr>
            <a:normAutofit/>
          </a:bodyPr>
          <a:lstStyle/>
          <a:p>
            <a:r>
              <a:rPr lang="en-CA" b="1" dirty="0"/>
              <a:t>Image Alignment and Stitching</a:t>
            </a:r>
          </a:p>
        </p:txBody>
      </p:sp>
      <p:sp>
        <p:nvSpPr>
          <p:cNvPr id="3" name="Slide Number Placeholder 2">
            <a:extLst>
              <a:ext uri="{FF2B5EF4-FFF2-40B4-BE49-F238E27FC236}">
                <a16:creationId xmlns:a16="http://schemas.microsoft.com/office/drawing/2014/main" id="{E3E25C3A-51DD-5981-A0A8-00372F09BA33}"/>
              </a:ext>
            </a:extLst>
          </p:cNvPr>
          <p:cNvSpPr>
            <a:spLocks noGrp="1"/>
          </p:cNvSpPr>
          <p:nvPr>
            <p:ph type="sldNum" sz="quarter" idx="12"/>
          </p:nvPr>
        </p:nvSpPr>
        <p:spPr/>
        <p:txBody>
          <a:bodyPr/>
          <a:lstStyle/>
          <a:p>
            <a:fld id="{B20BAE8A-BB5C-499D-956E-1AE79ABD6EE1}" type="slidenum">
              <a:rPr lang="en-CA" smtClean="0"/>
              <a:t>40</a:t>
            </a:fld>
            <a:endParaRPr lang="en-CA"/>
          </a:p>
        </p:txBody>
      </p:sp>
      <p:pic>
        <p:nvPicPr>
          <p:cNvPr id="7" name="Picture 6">
            <a:extLst>
              <a:ext uri="{FF2B5EF4-FFF2-40B4-BE49-F238E27FC236}">
                <a16:creationId xmlns:a16="http://schemas.microsoft.com/office/drawing/2014/main" id="{DD9411F2-BDD5-1502-F32D-43EC242B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904" y="1463162"/>
            <a:ext cx="8393360" cy="4893188"/>
          </a:xfrm>
          <a:prstGeom prst="rect">
            <a:avLst/>
          </a:prstGeom>
        </p:spPr>
      </p:pic>
      <p:sp>
        <p:nvSpPr>
          <p:cNvPr id="9" name="TextBox 8">
            <a:extLst>
              <a:ext uri="{FF2B5EF4-FFF2-40B4-BE49-F238E27FC236}">
                <a16:creationId xmlns:a16="http://schemas.microsoft.com/office/drawing/2014/main" id="{26EAF45D-BB01-80E7-C4BC-381CAFC72551}"/>
              </a:ext>
            </a:extLst>
          </p:cNvPr>
          <p:cNvSpPr txBox="1"/>
          <p:nvPr/>
        </p:nvSpPr>
        <p:spPr>
          <a:xfrm>
            <a:off x="838200" y="849582"/>
            <a:ext cx="6094520" cy="369332"/>
          </a:xfrm>
          <a:prstGeom prst="rect">
            <a:avLst/>
          </a:prstGeom>
          <a:noFill/>
        </p:spPr>
        <p:txBody>
          <a:bodyPr wrap="square">
            <a:spAutoFit/>
          </a:bodyPr>
          <a:lstStyle/>
          <a:p>
            <a:r>
              <a:rPr lang="en-CA" dirty="0"/>
              <a:t>Combine multiple photos to create a larger photo</a:t>
            </a:r>
          </a:p>
        </p:txBody>
      </p:sp>
      <p:sp>
        <p:nvSpPr>
          <p:cNvPr id="11" name="TextBox 10">
            <a:extLst>
              <a:ext uri="{FF2B5EF4-FFF2-40B4-BE49-F238E27FC236}">
                <a16:creationId xmlns:a16="http://schemas.microsoft.com/office/drawing/2014/main" id="{0033D66F-7E18-1038-B251-6D92A5225066}"/>
              </a:ext>
            </a:extLst>
          </p:cNvPr>
          <p:cNvSpPr txBox="1"/>
          <p:nvPr/>
        </p:nvSpPr>
        <p:spPr>
          <a:xfrm>
            <a:off x="197528" y="1562639"/>
            <a:ext cx="3344662" cy="646331"/>
          </a:xfrm>
          <a:prstGeom prst="rect">
            <a:avLst/>
          </a:prstGeom>
          <a:noFill/>
        </p:spPr>
        <p:txBody>
          <a:bodyPr wrap="square">
            <a:spAutoFit/>
          </a:bodyPr>
          <a:lstStyle/>
          <a:p>
            <a:r>
              <a:rPr lang="en-CA" dirty="0"/>
              <a:t>This is popular applications of feature detection.</a:t>
            </a:r>
          </a:p>
        </p:txBody>
      </p:sp>
      <p:sp>
        <p:nvSpPr>
          <p:cNvPr id="13" name="TextBox 12">
            <a:extLst>
              <a:ext uri="{FF2B5EF4-FFF2-40B4-BE49-F238E27FC236}">
                <a16:creationId xmlns:a16="http://schemas.microsoft.com/office/drawing/2014/main" id="{7D9C4109-0F0B-FB48-FB76-6A2BF410EB39}"/>
              </a:ext>
            </a:extLst>
          </p:cNvPr>
          <p:cNvSpPr txBox="1"/>
          <p:nvPr/>
        </p:nvSpPr>
        <p:spPr>
          <a:xfrm>
            <a:off x="197528" y="2462965"/>
            <a:ext cx="3477827" cy="923330"/>
          </a:xfrm>
          <a:prstGeom prst="rect">
            <a:avLst/>
          </a:prstGeom>
          <a:noFill/>
        </p:spPr>
        <p:txBody>
          <a:bodyPr wrap="square">
            <a:spAutoFit/>
          </a:bodyPr>
          <a:lstStyle/>
          <a:p>
            <a:r>
              <a:rPr lang="en-CA" dirty="0"/>
              <a:t>These are overlapping images.</a:t>
            </a:r>
          </a:p>
          <a:p>
            <a:r>
              <a:rPr lang="en-CA" dirty="0"/>
              <a:t>We apply feature detection to these images.</a:t>
            </a:r>
          </a:p>
        </p:txBody>
      </p:sp>
      <p:sp>
        <p:nvSpPr>
          <p:cNvPr id="15" name="TextBox 14">
            <a:extLst>
              <a:ext uri="{FF2B5EF4-FFF2-40B4-BE49-F238E27FC236}">
                <a16:creationId xmlns:a16="http://schemas.microsoft.com/office/drawing/2014/main" id="{A84FF56E-35CF-4E0E-1DCB-EEED08969B74}"/>
              </a:ext>
            </a:extLst>
          </p:cNvPr>
          <p:cNvSpPr txBox="1"/>
          <p:nvPr/>
        </p:nvSpPr>
        <p:spPr>
          <a:xfrm>
            <a:off x="206405" y="3540424"/>
            <a:ext cx="3104966" cy="369332"/>
          </a:xfrm>
          <a:prstGeom prst="rect">
            <a:avLst/>
          </a:prstGeom>
          <a:noFill/>
        </p:spPr>
        <p:txBody>
          <a:bodyPr wrap="square">
            <a:spAutoFit/>
          </a:bodyPr>
          <a:lstStyle/>
          <a:p>
            <a:r>
              <a:rPr lang="en-CA" dirty="0"/>
              <a:t>The features are identified. </a:t>
            </a:r>
          </a:p>
        </p:txBody>
      </p:sp>
      <p:sp>
        <p:nvSpPr>
          <p:cNvPr id="17" name="TextBox 16">
            <a:extLst>
              <a:ext uri="{FF2B5EF4-FFF2-40B4-BE49-F238E27FC236}">
                <a16:creationId xmlns:a16="http://schemas.microsoft.com/office/drawing/2014/main" id="{140FD0C8-E655-824B-E060-83C37DD4A725}"/>
              </a:ext>
            </a:extLst>
          </p:cNvPr>
          <p:cNvSpPr txBox="1"/>
          <p:nvPr/>
        </p:nvSpPr>
        <p:spPr>
          <a:xfrm>
            <a:off x="206405" y="4154004"/>
            <a:ext cx="2758737" cy="1200329"/>
          </a:xfrm>
          <a:prstGeom prst="rect">
            <a:avLst/>
          </a:prstGeom>
          <a:noFill/>
        </p:spPr>
        <p:txBody>
          <a:bodyPr wrap="square">
            <a:spAutoFit/>
          </a:bodyPr>
          <a:lstStyle/>
          <a:p>
            <a:r>
              <a:rPr lang="en-CA" dirty="0"/>
              <a:t>And then from these three images, we are able to create a seamless panorama.</a:t>
            </a:r>
          </a:p>
        </p:txBody>
      </p:sp>
      <p:sp>
        <p:nvSpPr>
          <p:cNvPr id="19" name="TextBox 18">
            <a:extLst>
              <a:ext uri="{FF2B5EF4-FFF2-40B4-BE49-F238E27FC236}">
                <a16:creationId xmlns:a16="http://schemas.microsoft.com/office/drawing/2014/main" id="{6C59D6FC-DFBF-3A8F-0C5C-FD424E9456D3}"/>
              </a:ext>
            </a:extLst>
          </p:cNvPr>
          <p:cNvSpPr txBox="1"/>
          <p:nvPr/>
        </p:nvSpPr>
        <p:spPr>
          <a:xfrm>
            <a:off x="197528" y="5656793"/>
            <a:ext cx="3344662" cy="646331"/>
          </a:xfrm>
          <a:prstGeom prst="rect">
            <a:avLst/>
          </a:prstGeom>
          <a:noFill/>
        </p:spPr>
        <p:txBody>
          <a:bodyPr wrap="square">
            <a:spAutoFit/>
          </a:bodyPr>
          <a:lstStyle/>
          <a:p>
            <a:r>
              <a:rPr lang="en-CA" dirty="0"/>
              <a:t>This is an algorithm that sits on most smartphones these days.</a:t>
            </a:r>
          </a:p>
        </p:txBody>
      </p:sp>
    </p:spTree>
    <p:extLst>
      <p:ext uri="{BB962C8B-B14F-4D97-AF65-F5344CB8AC3E}">
        <p14:creationId xmlns:p14="http://schemas.microsoft.com/office/powerpoint/2010/main" val="170439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41</a:t>
            </a:fld>
            <a:endParaRPr lang="en-CA"/>
          </a:p>
        </p:txBody>
      </p:sp>
    </p:spTree>
    <p:extLst>
      <p:ext uri="{BB962C8B-B14F-4D97-AF65-F5344CB8AC3E}">
        <p14:creationId xmlns:p14="http://schemas.microsoft.com/office/powerpoint/2010/main" val="2689557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42</a:t>
            </a:fld>
            <a:endParaRPr lang="en-CA"/>
          </a:p>
        </p:txBody>
      </p:sp>
    </p:spTree>
    <p:extLst>
      <p:ext uri="{BB962C8B-B14F-4D97-AF65-F5344CB8AC3E}">
        <p14:creationId xmlns:p14="http://schemas.microsoft.com/office/powerpoint/2010/main" val="245382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A519-F344-7CD6-FB36-292CE04CA2D5}"/>
              </a:ext>
            </a:extLst>
          </p:cNvPr>
          <p:cNvSpPr>
            <a:spLocks noGrp="1"/>
          </p:cNvSpPr>
          <p:nvPr>
            <p:ph type="title"/>
          </p:nvPr>
        </p:nvSpPr>
        <p:spPr>
          <a:xfrm>
            <a:off x="838200" y="365126"/>
            <a:ext cx="10515600" cy="744584"/>
          </a:xfrm>
        </p:spPr>
        <p:txBody>
          <a:bodyPr/>
          <a:lstStyle/>
          <a:p>
            <a:r>
              <a:rPr lang="en-US" b="1" dirty="0"/>
              <a:t>Human Vision System</a:t>
            </a:r>
            <a:endParaRPr lang="en-CA" b="1" dirty="0"/>
          </a:p>
        </p:txBody>
      </p:sp>
      <p:sp>
        <p:nvSpPr>
          <p:cNvPr id="3" name="Slide Number Placeholder 2">
            <a:extLst>
              <a:ext uri="{FF2B5EF4-FFF2-40B4-BE49-F238E27FC236}">
                <a16:creationId xmlns:a16="http://schemas.microsoft.com/office/drawing/2014/main" id="{F6E16F2D-BEB8-7B1A-9B4E-EBB116360CB9}"/>
              </a:ext>
            </a:extLst>
          </p:cNvPr>
          <p:cNvSpPr>
            <a:spLocks noGrp="1"/>
          </p:cNvSpPr>
          <p:nvPr>
            <p:ph type="sldNum" sz="quarter" idx="12"/>
          </p:nvPr>
        </p:nvSpPr>
        <p:spPr/>
        <p:txBody>
          <a:bodyPr/>
          <a:lstStyle/>
          <a:p>
            <a:fld id="{B20BAE8A-BB5C-499D-956E-1AE79ABD6EE1}" type="slidenum">
              <a:rPr lang="en-CA" smtClean="0"/>
              <a:t>5</a:t>
            </a:fld>
            <a:endParaRPr lang="en-CA"/>
          </a:p>
        </p:txBody>
      </p:sp>
      <p:sp>
        <p:nvSpPr>
          <p:cNvPr id="5" name="TextBox 4">
            <a:extLst>
              <a:ext uri="{FF2B5EF4-FFF2-40B4-BE49-F238E27FC236}">
                <a16:creationId xmlns:a16="http://schemas.microsoft.com/office/drawing/2014/main" id="{6AA05BF1-8D98-B111-CB78-7906EDF06265}"/>
              </a:ext>
            </a:extLst>
          </p:cNvPr>
          <p:cNvSpPr txBox="1"/>
          <p:nvPr/>
        </p:nvSpPr>
        <p:spPr>
          <a:xfrm>
            <a:off x="952130" y="2019097"/>
            <a:ext cx="10401670" cy="1200329"/>
          </a:xfrm>
          <a:prstGeom prst="rect">
            <a:avLst/>
          </a:prstGeom>
          <a:noFill/>
        </p:spPr>
        <p:txBody>
          <a:bodyPr wrap="square">
            <a:spAutoFit/>
          </a:bodyPr>
          <a:lstStyle/>
          <a:p>
            <a:pPr marL="285750" indent="-285750">
              <a:buFont typeface="Arial" panose="020B0604020202020204" pitchFamily="34" charset="0"/>
              <a:buChar char="•"/>
            </a:pPr>
            <a:r>
              <a:rPr lang="en-CA" dirty="0"/>
              <a:t>Vision is our most powerful sense. It allows us to interact with the physical world without making any direct physical contact. </a:t>
            </a:r>
          </a:p>
          <a:p>
            <a:pPr marL="285750" indent="-285750">
              <a:buFont typeface="Arial" panose="020B0604020202020204" pitchFamily="34" charset="0"/>
              <a:buChar char="•"/>
            </a:pPr>
            <a:r>
              <a:rPr lang="en-CA" dirty="0"/>
              <a:t>It turns out that roughly 60% of your brain is in one way or the other involved in the process of visual perception.</a:t>
            </a:r>
          </a:p>
        </p:txBody>
      </p:sp>
      <p:pic>
        <p:nvPicPr>
          <p:cNvPr id="7" name="Picture 6">
            <a:extLst>
              <a:ext uri="{FF2B5EF4-FFF2-40B4-BE49-F238E27FC236}">
                <a16:creationId xmlns:a16="http://schemas.microsoft.com/office/drawing/2014/main" id="{36191E28-78B4-6A80-0909-E754CCABEDD1}"/>
              </a:ext>
            </a:extLst>
          </p:cNvPr>
          <p:cNvPicPr>
            <a:picLocks noChangeAspect="1"/>
          </p:cNvPicPr>
          <p:nvPr/>
        </p:nvPicPr>
        <p:blipFill>
          <a:blip r:embed="rId2"/>
          <a:stretch>
            <a:fillRect/>
          </a:stretch>
        </p:blipFill>
        <p:spPr>
          <a:xfrm>
            <a:off x="6152965" y="365126"/>
            <a:ext cx="2381582" cy="1619476"/>
          </a:xfrm>
          <a:prstGeom prst="rect">
            <a:avLst/>
          </a:prstGeom>
        </p:spPr>
      </p:pic>
      <p:sp>
        <p:nvSpPr>
          <p:cNvPr id="9" name="TextBox 8">
            <a:extLst>
              <a:ext uri="{FF2B5EF4-FFF2-40B4-BE49-F238E27FC236}">
                <a16:creationId xmlns:a16="http://schemas.microsoft.com/office/drawing/2014/main" id="{6C7191E5-1C71-DDB8-E451-441CB1FD86D1}"/>
              </a:ext>
            </a:extLst>
          </p:cNvPr>
          <p:cNvSpPr txBox="1"/>
          <p:nvPr/>
        </p:nvSpPr>
        <p:spPr>
          <a:xfrm>
            <a:off x="952130" y="2979728"/>
            <a:ext cx="10215979" cy="1200329"/>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Vision is so powerful that we humans are able to navigate this very complex world that we live in seamlessly.</a:t>
            </a:r>
          </a:p>
          <a:p>
            <a:pPr marL="285750" indent="-285750">
              <a:buFont typeface="Arial" panose="020B0604020202020204" pitchFamily="34" charset="0"/>
              <a:buChar char="•"/>
            </a:pPr>
            <a:r>
              <a:rPr lang="en-CA" b="1" dirty="0"/>
              <a:t>Computer vision is the enterprise of building machines that can see.</a:t>
            </a:r>
          </a:p>
        </p:txBody>
      </p:sp>
      <p:sp>
        <p:nvSpPr>
          <p:cNvPr id="11" name="TextBox 10">
            <a:extLst>
              <a:ext uri="{FF2B5EF4-FFF2-40B4-BE49-F238E27FC236}">
                <a16:creationId xmlns:a16="http://schemas.microsoft.com/office/drawing/2014/main" id="{C9249855-7D8D-CD26-109A-04E499166AFD}"/>
              </a:ext>
            </a:extLst>
          </p:cNvPr>
          <p:cNvSpPr txBox="1"/>
          <p:nvPr/>
        </p:nvSpPr>
        <p:spPr>
          <a:xfrm>
            <a:off x="952130" y="4344873"/>
            <a:ext cx="10401670" cy="646331"/>
          </a:xfrm>
          <a:prstGeom prst="rect">
            <a:avLst/>
          </a:prstGeom>
          <a:noFill/>
        </p:spPr>
        <p:txBody>
          <a:bodyPr wrap="square">
            <a:spAutoFit/>
          </a:bodyPr>
          <a:lstStyle/>
          <a:p>
            <a:pPr marL="285750" indent="-285750">
              <a:buFont typeface="Arial" panose="020B0604020202020204" pitchFamily="34" charset="0"/>
              <a:buChar char="•"/>
            </a:pPr>
            <a:r>
              <a:rPr lang="en-CA" dirty="0"/>
              <a:t>Given that the human visual system is so powerful, why even bother to build machines that can emulate it?</a:t>
            </a:r>
          </a:p>
        </p:txBody>
      </p:sp>
      <p:sp>
        <p:nvSpPr>
          <p:cNvPr id="13" name="TextBox 12">
            <a:extLst>
              <a:ext uri="{FF2B5EF4-FFF2-40B4-BE49-F238E27FC236}">
                <a16:creationId xmlns:a16="http://schemas.microsoft.com/office/drawing/2014/main" id="{F053C0F7-3737-599E-A5D9-F4F44AE0ABED}"/>
              </a:ext>
            </a:extLst>
          </p:cNvPr>
          <p:cNvSpPr txBox="1"/>
          <p:nvPr/>
        </p:nvSpPr>
        <p:spPr>
          <a:xfrm>
            <a:off x="2741794" y="4894410"/>
            <a:ext cx="9203924" cy="523220"/>
          </a:xfrm>
          <a:prstGeom prst="rect">
            <a:avLst/>
          </a:prstGeom>
          <a:noFill/>
        </p:spPr>
        <p:txBody>
          <a:bodyPr wrap="square">
            <a:spAutoFit/>
          </a:bodyPr>
          <a:lstStyle/>
          <a:p>
            <a:pPr marL="285750" indent="-285750">
              <a:buFont typeface="Wingdings" panose="05000000000000000000" pitchFamily="2" charset="2"/>
              <a:buChar char="Ø"/>
            </a:pPr>
            <a:r>
              <a:rPr lang="en-CA" sz="1400" dirty="0"/>
              <a:t>There are many chores we perform on a daily basis that we would rather have done by a machine so we can free up the time to devote to more rewarding activities. Examples of such chores might be tidying your home or driving to work.</a:t>
            </a:r>
          </a:p>
        </p:txBody>
      </p:sp>
      <p:sp>
        <p:nvSpPr>
          <p:cNvPr id="15" name="TextBox 14">
            <a:extLst>
              <a:ext uri="{FF2B5EF4-FFF2-40B4-BE49-F238E27FC236}">
                <a16:creationId xmlns:a16="http://schemas.microsoft.com/office/drawing/2014/main" id="{8B9DE1DF-BDA1-4351-3D11-FCD91C344A41}"/>
              </a:ext>
            </a:extLst>
          </p:cNvPr>
          <p:cNvSpPr txBox="1"/>
          <p:nvPr/>
        </p:nvSpPr>
        <p:spPr>
          <a:xfrm>
            <a:off x="2741793" y="5540741"/>
            <a:ext cx="8958975" cy="523220"/>
          </a:xfrm>
          <a:prstGeom prst="rect">
            <a:avLst/>
          </a:prstGeom>
          <a:noFill/>
        </p:spPr>
        <p:txBody>
          <a:bodyPr wrap="square">
            <a:spAutoFit/>
          </a:bodyPr>
          <a:lstStyle/>
          <a:p>
            <a:pPr marL="285750" indent="-285750">
              <a:buFont typeface="Wingdings" panose="05000000000000000000" pitchFamily="2" charset="2"/>
              <a:buChar char="Ø"/>
            </a:pPr>
            <a:r>
              <a:rPr lang="en-CA" sz="1400" dirty="0"/>
              <a:t>Second, while our vision system is truly powerful, it tends to be more qualitative than quantitative. It is not particularly good at making precise measurements of things in the physical world.</a:t>
            </a:r>
          </a:p>
        </p:txBody>
      </p:sp>
      <p:sp>
        <p:nvSpPr>
          <p:cNvPr id="17" name="TextBox 16">
            <a:extLst>
              <a:ext uri="{FF2B5EF4-FFF2-40B4-BE49-F238E27FC236}">
                <a16:creationId xmlns:a16="http://schemas.microsoft.com/office/drawing/2014/main" id="{45A580DD-A7C8-7C09-6FCF-55F39C540189}"/>
              </a:ext>
            </a:extLst>
          </p:cNvPr>
          <p:cNvSpPr txBox="1"/>
          <p:nvPr/>
        </p:nvSpPr>
        <p:spPr>
          <a:xfrm>
            <a:off x="2754850" y="6057781"/>
            <a:ext cx="8932859" cy="584775"/>
          </a:xfrm>
          <a:prstGeom prst="rect">
            <a:avLst/>
          </a:prstGeom>
          <a:noFill/>
        </p:spPr>
        <p:txBody>
          <a:bodyPr wrap="square">
            <a:spAutoFit/>
          </a:bodyPr>
          <a:lstStyle/>
          <a:p>
            <a:pPr marL="285750" indent="-285750">
              <a:buFont typeface="Wingdings" panose="05000000000000000000" pitchFamily="2" charset="2"/>
              <a:buChar char="Ø"/>
            </a:pPr>
            <a:r>
              <a:rPr lang="en-CA" sz="1400" dirty="0"/>
              <a:t>Lastly, a computer vision system can be designed to surpass the capability of human vision and extract information about the world that we humans simply cannot perceive</a:t>
            </a:r>
            <a:r>
              <a:rPr lang="en-CA" dirty="0"/>
              <a:t>.</a:t>
            </a:r>
          </a:p>
        </p:txBody>
      </p:sp>
    </p:spTree>
    <p:extLst>
      <p:ext uri="{BB962C8B-B14F-4D97-AF65-F5344CB8AC3E}">
        <p14:creationId xmlns:p14="http://schemas.microsoft.com/office/powerpoint/2010/main" val="327788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CCE7-D65F-B10E-55FD-37724DA1B2A5}"/>
              </a:ext>
            </a:extLst>
          </p:cNvPr>
          <p:cNvSpPr>
            <a:spLocks noGrp="1"/>
          </p:cNvSpPr>
          <p:nvPr>
            <p:ph type="title"/>
          </p:nvPr>
        </p:nvSpPr>
        <p:spPr>
          <a:xfrm>
            <a:off x="838200" y="365125"/>
            <a:ext cx="10515600" cy="655807"/>
          </a:xfrm>
        </p:spPr>
        <p:txBody>
          <a:bodyPr>
            <a:normAutofit fontScale="90000"/>
          </a:bodyPr>
          <a:lstStyle/>
          <a:p>
            <a:r>
              <a:rPr lang="en-US" b="1" dirty="0"/>
              <a:t>Human Vision System</a:t>
            </a:r>
            <a:endParaRPr lang="en-CA" dirty="0"/>
          </a:p>
        </p:txBody>
      </p:sp>
      <p:sp>
        <p:nvSpPr>
          <p:cNvPr id="3" name="Slide Number Placeholder 2">
            <a:extLst>
              <a:ext uri="{FF2B5EF4-FFF2-40B4-BE49-F238E27FC236}">
                <a16:creationId xmlns:a16="http://schemas.microsoft.com/office/drawing/2014/main" id="{15CA1CD0-CC20-5373-950E-3042FA410F38}"/>
              </a:ext>
            </a:extLst>
          </p:cNvPr>
          <p:cNvSpPr>
            <a:spLocks noGrp="1"/>
          </p:cNvSpPr>
          <p:nvPr>
            <p:ph type="sldNum" sz="quarter" idx="12"/>
          </p:nvPr>
        </p:nvSpPr>
        <p:spPr/>
        <p:txBody>
          <a:bodyPr/>
          <a:lstStyle/>
          <a:p>
            <a:fld id="{B20BAE8A-BB5C-499D-956E-1AE79ABD6EE1}" type="slidenum">
              <a:rPr lang="en-CA" smtClean="0"/>
              <a:t>6</a:t>
            </a:fld>
            <a:endParaRPr lang="en-CA"/>
          </a:p>
        </p:txBody>
      </p:sp>
      <p:sp>
        <p:nvSpPr>
          <p:cNvPr id="4" name="TextBox 3">
            <a:extLst>
              <a:ext uri="{FF2B5EF4-FFF2-40B4-BE49-F238E27FC236}">
                <a16:creationId xmlns:a16="http://schemas.microsoft.com/office/drawing/2014/main" id="{8A6EB400-ABF5-5B32-964C-894657217D42}"/>
              </a:ext>
            </a:extLst>
          </p:cNvPr>
          <p:cNvSpPr txBox="1"/>
          <p:nvPr/>
        </p:nvSpPr>
        <p:spPr>
          <a:xfrm>
            <a:off x="694678" y="1148912"/>
            <a:ext cx="10401670" cy="646331"/>
          </a:xfrm>
          <a:prstGeom prst="rect">
            <a:avLst/>
          </a:prstGeom>
          <a:noFill/>
        </p:spPr>
        <p:txBody>
          <a:bodyPr wrap="square">
            <a:spAutoFit/>
          </a:bodyPr>
          <a:lstStyle/>
          <a:p>
            <a:pPr marL="285750" indent="-285750">
              <a:buFont typeface="Arial" panose="020B0604020202020204" pitchFamily="34" charset="0"/>
              <a:buChar char="•"/>
            </a:pPr>
            <a:r>
              <a:rPr lang="en-CA" dirty="0"/>
              <a:t>Given that the human visual system is so powerful, why even bother to build machines that can emulate it?</a:t>
            </a:r>
          </a:p>
        </p:txBody>
      </p:sp>
      <p:pic>
        <p:nvPicPr>
          <p:cNvPr id="5" name="IMG_3070">
            <a:hlinkClick r:id="" action="ppaction://media"/>
            <a:extLst>
              <a:ext uri="{FF2B5EF4-FFF2-40B4-BE49-F238E27FC236}">
                <a16:creationId xmlns:a16="http://schemas.microsoft.com/office/drawing/2014/main" id="{43AF8CB3-0793-C84A-30A7-62526B5B1D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07185" y="1616845"/>
            <a:ext cx="7770920" cy="4371143"/>
          </a:xfrm>
          <a:prstGeom prst="rect">
            <a:avLst/>
          </a:prstGeom>
        </p:spPr>
      </p:pic>
      <p:sp>
        <p:nvSpPr>
          <p:cNvPr id="7" name="TextBox 6">
            <a:extLst>
              <a:ext uri="{FF2B5EF4-FFF2-40B4-BE49-F238E27FC236}">
                <a16:creationId xmlns:a16="http://schemas.microsoft.com/office/drawing/2014/main" id="{B03F95DC-988F-7AD3-7309-73B628673A25}"/>
              </a:ext>
            </a:extLst>
          </p:cNvPr>
          <p:cNvSpPr txBox="1"/>
          <p:nvPr/>
        </p:nvSpPr>
        <p:spPr>
          <a:xfrm>
            <a:off x="117629" y="2062241"/>
            <a:ext cx="2519039" cy="3416320"/>
          </a:xfrm>
          <a:prstGeom prst="rect">
            <a:avLst/>
          </a:prstGeom>
          <a:noFill/>
        </p:spPr>
        <p:txBody>
          <a:bodyPr wrap="square">
            <a:spAutoFit/>
          </a:bodyPr>
          <a:lstStyle/>
          <a:p>
            <a:pPr marL="285750" indent="-285750">
              <a:buFont typeface="Wingdings" panose="05000000000000000000" pitchFamily="2" charset="2"/>
              <a:buChar char="Ø"/>
            </a:pPr>
            <a:r>
              <a:rPr lang="en-CA" dirty="0"/>
              <a:t>Human vision is more fallible than we like to believe. We see, when you and I perceive something incorrectly, we do not have a voice in our head telling us we are wrong.</a:t>
            </a:r>
          </a:p>
          <a:p>
            <a:pPr marL="285750" indent="-285750">
              <a:buFont typeface="Wingdings" panose="05000000000000000000" pitchFamily="2" charset="2"/>
              <a:buChar char="Ø"/>
            </a:pPr>
            <a:r>
              <a:rPr lang="en-CA" dirty="0"/>
              <a:t>We see that what we see, and we believe it to be accurate.</a:t>
            </a:r>
          </a:p>
        </p:txBody>
      </p:sp>
    </p:spTree>
    <p:extLst>
      <p:ext uri="{BB962C8B-B14F-4D97-AF65-F5344CB8AC3E}">
        <p14:creationId xmlns:p14="http://schemas.microsoft.com/office/powerpoint/2010/main" val="404680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5ACE-A881-4710-A7E2-0E20DF23633F}"/>
              </a:ext>
            </a:extLst>
          </p:cNvPr>
          <p:cNvSpPr>
            <a:spLocks noGrp="1"/>
          </p:cNvSpPr>
          <p:nvPr>
            <p:ph type="title"/>
          </p:nvPr>
        </p:nvSpPr>
        <p:spPr>
          <a:xfrm>
            <a:off x="776056" y="50866"/>
            <a:ext cx="10515600" cy="735706"/>
          </a:xfrm>
        </p:spPr>
        <p:txBody>
          <a:bodyPr/>
          <a:lstStyle/>
          <a:p>
            <a:r>
              <a:rPr lang="en-CA" b="1" dirty="0"/>
              <a:t>Optical Illusions</a:t>
            </a:r>
          </a:p>
        </p:txBody>
      </p:sp>
      <p:sp>
        <p:nvSpPr>
          <p:cNvPr id="3" name="Slide Number Placeholder 2">
            <a:extLst>
              <a:ext uri="{FF2B5EF4-FFF2-40B4-BE49-F238E27FC236}">
                <a16:creationId xmlns:a16="http://schemas.microsoft.com/office/drawing/2014/main" id="{87E054E7-A582-9F2D-BE99-450212B8BE04}"/>
              </a:ext>
            </a:extLst>
          </p:cNvPr>
          <p:cNvSpPr>
            <a:spLocks noGrp="1"/>
          </p:cNvSpPr>
          <p:nvPr>
            <p:ph type="sldNum" sz="quarter" idx="12"/>
          </p:nvPr>
        </p:nvSpPr>
        <p:spPr/>
        <p:txBody>
          <a:bodyPr/>
          <a:lstStyle/>
          <a:p>
            <a:fld id="{B20BAE8A-BB5C-499D-956E-1AE79ABD6EE1}" type="slidenum">
              <a:rPr lang="en-CA" smtClean="0"/>
              <a:t>7</a:t>
            </a:fld>
            <a:endParaRPr lang="en-CA"/>
          </a:p>
        </p:txBody>
      </p:sp>
      <p:sp>
        <p:nvSpPr>
          <p:cNvPr id="5" name="TextBox 4">
            <a:extLst>
              <a:ext uri="{FF2B5EF4-FFF2-40B4-BE49-F238E27FC236}">
                <a16:creationId xmlns:a16="http://schemas.microsoft.com/office/drawing/2014/main" id="{2264D391-A2FB-87C1-1A98-DB09DA2BBED2}"/>
              </a:ext>
            </a:extLst>
          </p:cNvPr>
          <p:cNvSpPr txBox="1"/>
          <p:nvPr/>
        </p:nvSpPr>
        <p:spPr>
          <a:xfrm>
            <a:off x="838200" y="1013820"/>
            <a:ext cx="6094520" cy="369332"/>
          </a:xfrm>
          <a:prstGeom prst="rect">
            <a:avLst/>
          </a:prstGeom>
          <a:noFill/>
        </p:spPr>
        <p:txBody>
          <a:bodyPr wrap="square">
            <a:spAutoFit/>
          </a:bodyPr>
          <a:lstStyle/>
          <a:p>
            <a:r>
              <a:rPr lang="en-CA" b="1" dirty="0"/>
              <a:t>Fraser's spiral</a:t>
            </a:r>
          </a:p>
        </p:txBody>
      </p:sp>
      <p:pic>
        <p:nvPicPr>
          <p:cNvPr id="7" name="Picture 6">
            <a:extLst>
              <a:ext uri="{FF2B5EF4-FFF2-40B4-BE49-F238E27FC236}">
                <a16:creationId xmlns:a16="http://schemas.microsoft.com/office/drawing/2014/main" id="{7E610F2F-94E9-549F-689D-4CB802820132}"/>
              </a:ext>
            </a:extLst>
          </p:cNvPr>
          <p:cNvPicPr>
            <a:picLocks noChangeAspect="1"/>
          </p:cNvPicPr>
          <p:nvPr/>
        </p:nvPicPr>
        <p:blipFill>
          <a:blip r:embed="rId2"/>
          <a:stretch>
            <a:fillRect/>
          </a:stretch>
        </p:blipFill>
        <p:spPr>
          <a:xfrm>
            <a:off x="3581401" y="786572"/>
            <a:ext cx="5906324" cy="5934903"/>
          </a:xfrm>
          <a:prstGeom prst="rect">
            <a:avLst/>
          </a:prstGeom>
        </p:spPr>
      </p:pic>
      <p:sp>
        <p:nvSpPr>
          <p:cNvPr id="9" name="TextBox 8">
            <a:extLst>
              <a:ext uri="{FF2B5EF4-FFF2-40B4-BE49-F238E27FC236}">
                <a16:creationId xmlns:a16="http://schemas.microsoft.com/office/drawing/2014/main" id="{6E2C3156-226C-E552-BE2A-1B8450064498}"/>
              </a:ext>
            </a:extLst>
          </p:cNvPr>
          <p:cNvSpPr txBox="1"/>
          <p:nvPr/>
        </p:nvSpPr>
        <p:spPr>
          <a:xfrm>
            <a:off x="268550" y="1383152"/>
            <a:ext cx="2678836" cy="923330"/>
          </a:xfrm>
          <a:prstGeom prst="rect">
            <a:avLst/>
          </a:prstGeom>
          <a:noFill/>
        </p:spPr>
        <p:txBody>
          <a:bodyPr wrap="square">
            <a:spAutoFit/>
          </a:bodyPr>
          <a:lstStyle/>
          <a:p>
            <a:r>
              <a:rPr lang="en-CA" dirty="0"/>
              <a:t>We see a spiral emerging from the center.</a:t>
            </a:r>
          </a:p>
          <a:p>
            <a:endParaRPr lang="en-CA" dirty="0"/>
          </a:p>
        </p:txBody>
      </p:sp>
      <p:sp>
        <p:nvSpPr>
          <p:cNvPr id="11" name="TextBox 10">
            <a:extLst>
              <a:ext uri="{FF2B5EF4-FFF2-40B4-BE49-F238E27FC236}">
                <a16:creationId xmlns:a16="http://schemas.microsoft.com/office/drawing/2014/main" id="{EDAB4B01-8263-11B1-5A33-EF9AFEA7546B}"/>
              </a:ext>
            </a:extLst>
          </p:cNvPr>
          <p:cNvSpPr txBox="1"/>
          <p:nvPr/>
        </p:nvSpPr>
        <p:spPr>
          <a:xfrm>
            <a:off x="214915" y="2306482"/>
            <a:ext cx="3433807" cy="2862322"/>
          </a:xfrm>
          <a:prstGeom prst="rect">
            <a:avLst/>
          </a:prstGeom>
          <a:noFill/>
        </p:spPr>
        <p:txBody>
          <a:bodyPr wrap="square">
            <a:spAutoFit/>
          </a:bodyPr>
          <a:lstStyle/>
          <a:p>
            <a:r>
              <a:rPr lang="en-CA" dirty="0"/>
              <a:t>But it turns out there is no spiral here.</a:t>
            </a:r>
          </a:p>
          <a:p>
            <a:endParaRPr lang="en-CA" dirty="0"/>
          </a:p>
          <a:p>
            <a:r>
              <a:rPr lang="en-CA" dirty="0"/>
              <a:t>If we follow one of these contours,</a:t>
            </a:r>
          </a:p>
          <a:p>
            <a:r>
              <a:rPr lang="en-CA" dirty="0"/>
              <a:t>and go all the way around we find that we come back to exactly the same place.</a:t>
            </a:r>
          </a:p>
          <a:p>
            <a:endParaRPr lang="en-CA" dirty="0"/>
          </a:p>
          <a:p>
            <a:r>
              <a:rPr lang="en-CA" dirty="0"/>
              <a:t>In other words, this is actually a set of concentric circles.</a:t>
            </a:r>
          </a:p>
        </p:txBody>
      </p:sp>
      <p:pic>
        <p:nvPicPr>
          <p:cNvPr id="13" name="Picture 12">
            <a:extLst>
              <a:ext uri="{FF2B5EF4-FFF2-40B4-BE49-F238E27FC236}">
                <a16:creationId xmlns:a16="http://schemas.microsoft.com/office/drawing/2014/main" id="{5836438F-A0CC-7AA7-5FCB-992D5B296186}"/>
              </a:ext>
            </a:extLst>
          </p:cNvPr>
          <p:cNvPicPr>
            <a:picLocks noChangeAspect="1"/>
          </p:cNvPicPr>
          <p:nvPr/>
        </p:nvPicPr>
        <p:blipFill>
          <a:blip r:embed="rId3"/>
          <a:stretch>
            <a:fillRect/>
          </a:stretch>
        </p:blipFill>
        <p:spPr>
          <a:xfrm>
            <a:off x="3581401" y="830062"/>
            <a:ext cx="6028957" cy="5871680"/>
          </a:xfrm>
          <a:prstGeom prst="rect">
            <a:avLst/>
          </a:prstGeom>
        </p:spPr>
      </p:pic>
    </p:spTree>
    <p:extLst>
      <p:ext uri="{BB962C8B-B14F-4D97-AF65-F5344CB8AC3E}">
        <p14:creationId xmlns:p14="http://schemas.microsoft.com/office/powerpoint/2010/main" val="364168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473A-ED5D-8F59-F3B1-064CA4F17637}"/>
              </a:ext>
            </a:extLst>
          </p:cNvPr>
          <p:cNvSpPr>
            <a:spLocks noGrp="1"/>
          </p:cNvSpPr>
          <p:nvPr>
            <p:ph type="title"/>
          </p:nvPr>
        </p:nvSpPr>
        <p:spPr>
          <a:xfrm>
            <a:off x="838200" y="204187"/>
            <a:ext cx="10515600" cy="763480"/>
          </a:xfrm>
        </p:spPr>
        <p:txBody>
          <a:bodyPr>
            <a:normAutofit/>
          </a:bodyPr>
          <a:lstStyle/>
          <a:p>
            <a:r>
              <a:rPr lang="en-CA" b="1" dirty="0"/>
              <a:t>Optical Illusions</a:t>
            </a:r>
            <a:endParaRPr lang="en-CA" dirty="0"/>
          </a:p>
        </p:txBody>
      </p:sp>
      <p:sp>
        <p:nvSpPr>
          <p:cNvPr id="3" name="Slide Number Placeholder 2">
            <a:extLst>
              <a:ext uri="{FF2B5EF4-FFF2-40B4-BE49-F238E27FC236}">
                <a16:creationId xmlns:a16="http://schemas.microsoft.com/office/drawing/2014/main" id="{D044418B-BFA6-ABBA-8BB5-C421479572C3}"/>
              </a:ext>
            </a:extLst>
          </p:cNvPr>
          <p:cNvSpPr>
            <a:spLocks noGrp="1"/>
          </p:cNvSpPr>
          <p:nvPr>
            <p:ph type="sldNum" sz="quarter" idx="12"/>
          </p:nvPr>
        </p:nvSpPr>
        <p:spPr/>
        <p:txBody>
          <a:bodyPr/>
          <a:lstStyle/>
          <a:p>
            <a:fld id="{B20BAE8A-BB5C-499D-956E-1AE79ABD6EE1}" type="slidenum">
              <a:rPr lang="en-CA" smtClean="0"/>
              <a:t>8</a:t>
            </a:fld>
            <a:endParaRPr lang="en-CA"/>
          </a:p>
        </p:txBody>
      </p:sp>
      <p:pic>
        <p:nvPicPr>
          <p:cNvPr id="5" name="Picture 4">
            <a:extLst>
              <a:ext uri="{FF2B5EF4-FFF2-40B4-BE49-F238E27FC236}">
                <a16:creationId xmlns:a16="http://schemas.microsoft.com/office/drawing/2014/main" id="{D12BC9FC-91C7-1E6B-27B1-CB16D9F11CDA}"/>
              </a:ext>
            </a:extLst>
          </p:cNvPr>
          <p:cNvPicPr>
            <a:picLocks noChangeAspect="1"/>
          </p:cNvPicPr>
          <p:nvPr/>
        </p:nvPicPr>
        <p:blipFill>
          <a:blip r:embed="rId2"/>
          <a:stretch>
            <a:fillRect/>
          </a:stretch>
        </p:blipFill>
        <p:spPr>
          <a:xfrm>
            <a:off x="2890390" y="1042654"/>
            <a:ext cx="6411220" cy="4772691"/>
          </a:xfrm>
          <a:prstGeom prst="rect">
            <a:avLst/>
          </a:prstGeom>
        </p:spPr>
      </p:pic>
      <p:pic>
        <p:nvPicPr>
          <p:cNvPr id="7" name="Picture 6">
            <a:extLst>
              <a:ext uri="{FF2B5EF4-FFF2-40B4-BE49-F238E27FC236}">
                <a16:creationId xmlns:a16="http://schemas.microsoft.com/office/drawing/2014/main" id="{A29880C7-BA54-1786-1F28-5669F321737F}"/>
              </a:ext>
            </a:extLst>
          </p:cNvPr>
          <p:cNvPicPr>
            <a:picLocks noChangeAspect="1"/>
          </p:cNvPicPr>
          <p:nvPr/>
        </p:nvPicPr>
        <p:blipFill>
          <a:blip r:embed="rId3"/>
          <a:stretch>
            <a:fillRect/>
          </a:stretch>
        </p:blipFill>
        <p:spPr>
          <a:xfrm>
            <a:off x="4709067" y="5666689"/>
            <a:ext cx="3057952" cy="419158"/>
          </a:xfrm>
          <a:prstGeom prst="rect">
            <a:avLst/>
          </a:prstGeom>
        </p:spPr>
      </p:pic>
      <p:sp>
        <p:nvSpPr>
          <p:cNvPr id="9" name="TextBox 8">
            <a:extLst>
              <a:ext uri="{FF2B5EF4-FFF2-40B4-BE49-F238E27FC236}">
                <a16:creationId xmlns:a16="http://schemas.microsoft.com/office/drawing/2014/main" id="{03D527DC-9409-1E75-DBD4-339844B70C8A}"/>
              </a:ext>
            </a:extLst>
          </p:cNvPr>
          <p:cNvSpPr txBox="1"/>
          <p:nvPr/>
        </p:nvSpPr>
        <p:spPr>
          <a:xfrm>
            <a:off x="838200" y="967667"/>
            <a:ext cx="6094520" cy="369332"/>
          </a:xfrm>
          <a:prstGeom prst="rect">
            <a:avLst/>
          </a:prstGeom>
          <a:noFill/>
        </p:spPr>
        <p:txBody>
          <a:bodyPr wrap="square">
            <a:spAutoFit/>
          </a:bodyPr>
          <a:lstStyle/>
          <a:p>
            <a:r>
              <a:rPr lang="en-CA" b="1" dirty="0"/>
              <a:t>Checker shadow</a:t>
            </a:r>
          </a:p>
        </p:txBody>
      </p:sp>
      <p:pic>
        <p:nvPicPr>
          <p:cNvPr id="11" name="Picture 10">
            <a:extLst>
              <a:ext uri="{FF2B5EF4-FFF2-40B4-BE49-F238E27FC236}">
                <a16:creationId xmlns:a16="http://schemas.microsoft.com/office/drawing/2014/main" id="{F2B548F0-4F92-92F3-4BAC-1A40BB091BE4}"/>
              </a:ext>
            </a:extLst>
          </p:cNvPr>
          <p:cNvPicPr>
            <a:picLocks noChangeAspect="1"/>
          </p:cNvPicPr>
          <p:nvPr/>
        </p:nvPicPr>
        <p:blipFill>
          <a:blip r:embed="rId4"/>
          <a:stretch>
            <a:fillRect/>
          </a:stretch>
        </p:blipFill>
        <p:spPr>
          <a:xfrm>
            <a:off x="2890390" y="1042654"/>
            <a:ext cx="6643996" cy="4992767"/>
          </a:xfrm>
          <a:prstGeom prst="rect">
            <a:avLst/>
          </a:prstGeom>
        </p:spPr>
      </p:pic>
    </p:spTree>
    <p:extLst>
      <p:ext uri="{BB962C8B-B14F-4D97-AF65-F5344CB8AC3E}">
        <p14:creationId xmlns:p14="http://schemas.microsoft.com/office/powerpoint/2010/main" val="62787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473A-ED5D-8F59-F3B1-064CA4F17637}"/>
              </a:ext>
            </a:extLst>
          </p:cNvPr>
          <p:cNvSpPr>
            <a:spLocks noGrp="1"/>
          </p:cNvSpPr>
          <p:nvPr>
            <p:ph type="title"/>
          </p:nvPr>
        </p:nvSpPr>
        <p:spPr>
          <a:xfrm>
            <a:off x="838200" y="204187"/>
            <a:ext cx="10515600" cy="763480"/>
          </a:xfrm>
        </p:spPr>
        <p:txBody>
          <a:bodyPr>
            <a:normAutofit/>
          </a:bodyPr>
          <a:lstStyle/>
          <a:p>
            <a:r>
              <a:rPr lang="en-CA" b="1" dirty="0"/>
              <a:t>Optical Illusions</a:t>
            </a:r>
            <a:endParaRPr lang="en-CA" dirty="0"/>
          </a:p>
        </p:txBody>
      </p:sp>
      <p:sp>
        <p:nvSpPr>
          <p:cNvPr id="3" name="Slide Number Placeholder 2">
            <a:extLst>
              <a:ext uri="{FF2B5EF4-FFF2-40B4-BE49-F238E27FC236}">
                <a16:creationId xmlns:a16="http://schemas.microsoft.com/office/drawing/2014/main" id="{D044418B-BFA6-ABBA-8BB5-C421479572C3}"/>
              </a:ext>
            </a:extLst>
          </p:cNvPr>
          <p:cNvSpPr>
            <a:spLocks noGrp="1"/>
          </p:cNvSpPr>
          <p:nvPr>
            <p:ph type="sldNum" sz="quarter" idx="12"/>
          </p:nvPr>
        </p:nvSpPr>
        <p:spPr/>
        <p:txBody>
          <a:bodyPr/>
          <a:lstStyle/>
          <a:p>
            <a:fld id="{B20BAE8A-BB5C-499D-956E-1AE79ABD6EE1}" type="slidenum">
              <a:rPr lang="en-CA" smtClean="0"/>
              <a:t>9</a:t>
            </a:fld>
            <a:endParaRPr lang="en-CA"/>
          </a:p>
        </p:txBody>
      </p:sp>
      <p:pic>
        <p:nvPicPr>
          <p:cNvPr id="5" name="Picture 4">
            <a:extLst>
              <a:ext uri="{FF2B5EF4-FFF2-40B4-BE49-F238E27FC236}">
                <a16:creationId xmlns:a16="http://schemas.microsoft.com/office/drawing/2014/main" id="{D12BC9FC-91C7-1E6B-27B1-CB16D9F11CDA}"/>
              </a:ext>
            </a:extLst>
          </p:cNvPr>
          <p:cNvPicPr>
            <a:picLocks noChangeAspect="1"/>
          </p:cNvPicPr>
          <p:nvPr/>
        </p:nvPicPr>
        <p:blipFill>
          <a:blip r:embed="rId2"/>
          <a:stretch>
            <a:fillRect/>
          </a:stretch>
        </p:blipFill>
        <p:spPr>
          <a:xfrm>
            <a:off x="4665924" y="1152333"/>
            <a:ext cx="6411220" cy="4772691"/>
          </a:xfrm>
          <a:prstGeom prst="rect">
            <a:avLst/>
          </a:prstGeom>
        </p:spPr>
      </p:pic>
      <p:sp>
        <p:nvSpPr>
          <p:cNvPr id="9" name="TextBox 8">
            <a:extLst>
              <a:ext uri="{FF2B5EF4-FFF2-40B4-BE49-F238E27FC236}">
                <a16:creationId xmlns:a16="http://schemas.microsoft.com/office/drawing/2014/main" id="{03D527DC-9409-1E75-DBD4-339844B70C8A}"/>
              </a:ext>
            </a:extLst>
          </p:cNvPr>
          <p:cNvSpPr txBox="1"/>
          <p:nvPr/>
        </p:nvSpPr>
        <p:spPr>
          <a:xfrm>
            <a:off x="838200" y="967667"/>
            <a:ext cx="6094520" cy="369332"/>
          </a:xfrm>
          <a:prstGeom prst="rect">
            <a:avLst/>
          </a:prstGeom>
          <a:noFill/>
        </p:spPr>
        <p:txBody>
          <a:bodyPr wrap="square">
            <a:spAutoFit/>
          </a:bodyPr>
          <a:lstStyle/>
          <a:p>
            <a:r>
              <a:rPr lang="en-CA" b="1" dirty="0"/>
              <a:t>Checker shadow</a:t>
            </a:r>
          </a:p>
        </p:txBody>
      </p:sp>
      <p:sp>
        <p:nvSpPr>
          <p:cNvPr id="6" name="TextBox 5">
            <a:extLst>
              <a:ext uri="{FF2B5EF4-FFF2-40B4-BE49-F238E27FC236}">
                <a16:creationId xmlns:a16="http://schemas.microsoft.com/office/drawing/2014/main" id="{CA1EB392-B473-99DE-64F3-E0BCB5ED594B}"/>
              </a:ext>
            </a:extLst>
          </p:cNvPr>
          <p:cNvSpPr txBox="1"/>
          <p:nvPr/>
        </p:nvSpPr>
        <p:spPr>
          <a:xfrm>
            <a:off x="446103" y="1627196"/>
            <a:ext cx="4081509" cy="3693319"/>
          </a:xfrm>
          <a:prstGeom prst="rect">
            <a:avLst/>
          </a:prstGeom>
          <a:noFill/>
        </p:spPr>
        <p:txBody>
          <a:bodyPr wrap="square">
            <a:spAutoFit/>
          </a:bodyPr>
          <a:lstStyle/>
          <a:p>
            <a:r>
              <a:rPr lang="en-CA" dirty="0"/>
              <a:t>Well, it turns out that our visual system</a:t>
            </a:r>
          </a:p>
          <a:p>
            <a:r>
              <a:rPr lang="en-CA" dirty="0"/>
              <a:t>is able to figure out in this case,</a:t>
            </a:r>
          </a:p>
          <a:p>
            <a:r>
              <a:rPr lang="en-CA" dirty="0"/>
              <a:t>that the illumination is varying over the scene.</a:t>
            </a:r>
          </a:p>
          <a:p>
            <a:r>
              <a:rPr lang="en-CA" dirty="0"/>
              <a:t>It's gradually varying.</a:t>
            </a:r>
          </a:p>
          <a:p>
            <a:r>
              <a:rPr lang="en-CA" dirty="0"/>
              <a:t>It's able to detect this spatially varying illumination and use it to compensate for the brightness values in the image</a:t>
            </a:r>
          </a:p>
          <a:p>
            <a:r>
              <a:rPr lang="en-CA" dirty="0"/>
              <a:t>itself, and therefore, able to figure out that patch A is made of darker material than patch B, although both of them actually have exactly the same brightness.</a:t>
            </a:r>
          </a:p>
        </p:txBody>
      </p:sp>
    </p:spTree>
    <p:extLst>
      <p:ext uri="{BB962C8B-B14F-4D97-AF65-F5344CB8AC3E}">
        <p14:creationId xmlns:p14="http://schemas.microsoft.com/office/powerpoint/2010/main" val="2271459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8530</TotalTime>
  <Words>2277</Words>
  <Application>Microsoft Office PowerPoint</Application>
  <PresentationFormat>Widescreen</PresentationFormat>
  <Paragraphs>238</Paragraphs>
  <Slides>42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Wingdings</vt:lpstr>
      <vt:lpstr>Office Theme</vt:lpstr>
      <vt:lpstr>Week-1</vt:lpstr>
      <vt:lpstr>Critical Path</vt:lpstr>
      <vt:lpstr>Agenda</vt:lpstr>
      <vt:lpstr>Introduction</vt:lpstr>
      <vt:lpstr>Human Vision System</vt:lpstr>
      <vt:lpstr>Human Vision System</vt:lpstr>
      <vt:lpstr>Optical Illusions</vt:lpstr>
      <vt:lpstr>Optical Illusions</vt:lpstr>
      <vt:lpstr>Optical Illusions</vt:lpstr>
      <vt:lpstr>Optical Illusions</vt:lpstr>
      <vt:lpstr>Visual Ambiguity </vt:lpstr>
      <vt:lpstr>Visual Ambiguity </vt:lpstr>
      <vt:lpstr>Seeing vs. Thinking</vt:lpstr>
      <vt:lpstr>Computer Vision</vt:lpstr>
      <vt:lpstr>Computer Vision</vt:lpstr>
      <vt:lpstr>Basic Elements of Computer Vision System</vt:lpstr>
      <vt:lpstr>Definition of Computer Vision</vt:lpstr>
      <vt:lpstr>Task Associated with Computer Vision</vt:lpstr>
      <vt:lpstr>Task Associated with Computer Vision</vt:lpstr>
      <vt:lpstr>Task Associated with Computer Vision</vt:lpstr>
      <vt:lpstr>Image Processing </vt:lpstr>
      <vt:lpstr>Image Processing</vt:lpstr>
      <vt:lpstr>What we will Learn?</vt:lpstr>
      <vt:lpstr>What we will Learn?</vt:lpstr>
      <vt:lpstr>What we will Learn?</vt:lpstr>
      <vt:lpstr>What we will Learn?</vt:lpstr>
      <vt:lpstr>What we will Learn?</vt:lpstr>
      <vt:lpstr>What we will Learn?</vt:lpstr>
      <vt:lpstr>Final Outcome of the course</vt:lpstr>
      <vt:lpstr>Digital Image</vt:lpstr>
      <vt:lpstr>Digital Images</vt:lpstr>
      <vt:lpstr>Images Are Interesting</vt:lpstr>
      <vt:lpstr>Digital Image</vt:lpstr>
      <vt:lpstr>Topics Covered</vt:lpstr>
      <vt:lpstr>Image Processing</vt:lpstr>
      <vt:lpstr>Feature Detection</vt:lpstr>
      <vt:lpstr>Feature Detection</vt:lpstr>
      <vt:lpstr>Boundaries from Edge Detection</vt:lpstr>
      <vt:lpstr>Feature Matching</vt:lpstr>
      <vt:lpstr>Image Alignment and Stitching</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296</cp:revision>
  <dcterms:created xsi:type="dcterms:W3CDTF">2021-09-05T14:52:59Z</dcterms:created>
  <dcterms:modified xsi:type="dcterms:W3CDTF">2024-01-13T15:28:11Z</dcterms:modified>
</cp:coreProperties>
</file>